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8" r:id="rId3"/>
    <p:sldId id="260" r:id="rId4"/>
    <p:sldId id="262" r:id="rId5"/>
    <p:sldId id="264" r:id="rId6"/>
    <p:sldId id="266" r:id="rId7"/>
    <p:sldId id="268" r:id="rId8"/>
    <p:sldId id="270" r:id="rId9"/>
    <p:sldId id="272" r:id="rId10"/>
    <p:sldId id="274" r:id="rId11"/>
    <p:sldId id="275" r:id="rId12"/>
    <p:sldId id="276" r:id="rId13"/>
    <p:sldId id="278" r:id="rId14"/>
  </p:sldIdLst>
  <p:sldSz cx="18288000" cy="10287000"/>
  <p:notesSz cx="6858000" cy="9144000"/>
  <p:embeddedFontLst>
    <p:embeddedFont>
      <p:font typeface="Abstracted Dream 剣は夢の如し" panose="020B0604020202020204" charset="-128"/>
      <p:regular r:id="rId16"/>
    </p:embeddedFont>
    <p:embeddedFont>
      <p:font typeface="Alice" panose="020B0604020202020204" charset="0"/>
      <p:regular r:id="rId17"/>
    </p:embeddedFont>
    <p:embeddedFont>
      <p:font typeface="Alice Bold" panose="020B0604020202020204" charset="0"/>
      <p:regular r:id="rId18"/>
    </p:embeddedFont>
    <p:embeddedFont>
      <p:font typeface="Alike Bold" panose="020B0604020202020204" charset="0"/>
      <p:regular r:id="rId19"/>
    </p:embeddedFont>
    <p:embeddedFont>
      <p:font typeface="Arimo" panose="020B0604020202020204" charset="0"/>
      <p:regular r:id="rId20"/>
    </p:embeddedFont>
    <p:embeddedFont>
      <p:font typeface="Arimo Bold" panose="020B0604020202020204" charset="0"/>
      <p:regular r:id="rId21"/>
    </p:embeddedFont>
    <p:embeddedFont>
      <p:font typeface="Canva Sans Bold" panose="020B0604020202020204" charset="0"/>
      <p:regular r:id="rId22"/>
    </p:embeddedFont>
    <p:embeddedFont>
      <p:font typeface="Cardo" panose="020B0604020202020204" charset="-79"/>
      <p:regular r:id="rId23"/>
    </p:embeddedFont>
    <p:embeddedFont>
      <p:font typeface="Cardo Bold" panose="020B0604020202020204" charset="-79"/>
      <p:regular r:id="rId24"/>
    </p:embeddedFont>
    <p:embeddedFont>
      <p:font typeface="Inter Bold" panose="020B0604020202020204" charset="0"/>
      <p:regular r:id="rId25"/>
    </p:embeddedFont>
    <p:embeddedFont>
      <p:font typeface="Radley" panose="020B0604020202020204" charset="0"/>
      <p:regular r:id="rId26"/>
    </p:embeddedFont>
    <p:embeddedFont>
      <p:font typeface="Signika" panose="020B0604020202020204" charset="0"/>
      <p:regular r:id="rId27"/>
    </p:embeddedFont>
    <p:embeddedFont>
      <p:font typeface="Signika Bold" panose="020B0604020202020204" charset="0"/>
      <p:regular r:id="rId28"/>
    </p:embeddedFont>
    <p:embeddedFont>
      <p:font typeface="Tex Gyre Terme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9923" autoAdjust="0"/>
  </p:normalViewPr>
  <p:slideViewPr>
    <p:cSldViewPr>
      <p:cViewPr varScale="1">
        <p:scale>
          <a:sx n="33" d="100"/>
          <a:sy n="33" d="100"/>
        </p:scale>
        <p:origin x="153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8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63" dirty="0">
                <a:solidFill>
                  <a:srgbClr val="FFFFFF"/>
                </a:solidFill>
                <a:latin typeface="Aptos"/>
                <a:ea typeface="Aptos"/>
                <a:cs typeface="Aptos"/>
                <a:sym typeface="Aptos"/>
              </a:rPr>
              <a:t>HELLO AND WELCOME, MY NAME IS </a:t>
            </a:r>
            <a:r>
              <a:rPr lang="en-US" sz="1200" b="1" spc="63" dirty="0">
                <a:solidFill>
                  <a:srgbClr val="FFFD59"/>
                </a:solidFill>
                <a:latin typeface="Aptos"/>
                <a:ea typeface="Aptos"/>
                <a:cs typeface="Aptos"/>
                <a:sym typeface="Aptos"/>
              </a:rPr>
              <a:t>NAEEM KHAN</a:t>
            </a:r>
            <a:r>
              <a:rPr lang="en-US" sz="1200" b="1" spc="63" dirty="0">
                <a:solidFill>
                  <a:srgbClr val="FFFFFF"/>
                </a:solidFill>
                <a:latin typeface="Aptos"/>
                <a:ea typeface="Aptos"/>
                <a:cs typeface="Aptos"/>
                <a:sym typeface="Aptos"/>
              </a:rPr>
              <a:t> </a:t>
            </a:r>
            <a:r>
              <a:rPr lang="en-US" sz="1200" spc="63" dirty="0">
                <a:solidFill>
                  <a:srgbClr val="FFFFFF"/>
                </a:solidFill>
                <a:latin typeface="Aptos"/>
                <a:ea typeface="Aptos"/>
                <a:cs typeface="Aptos"/>
                <a:sym typeface="Aptos"/>
              </a:rPr>
              <a:t>AND TODAY I WILL BE PRESENTING TO YOU THE RESULTS OF THE DATA ANALYTICS TASK. </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lvl="0" indent="0" algn="l">
              <a:lnSpc>
                <a:spcPts val="3318"/>
              </a:lnSpc>
              <a:spcBef>
                <a:spcPct val="0"/>
              </a:spcBef>
              <a:defRPr/>
            </a:pPr>
            <a:r>
              <a:rPr lang="en-US" sz="1200" dirty="0">
                <a:solidFill>
                  <a:srgbClr val="000000"/>
                </a:solidFill>
                <a:latin typeface="Abstracted Dream 剣は夢の如し"/>
                <a:ea typeface="Abstracted Dream 剣は夢の如し"/>
                <a:cs typeface="Abstracted Dream 剣は夢の如し"/>
                <a:sym typeface="Abstracted Dream 剣は夢の如し"/>
              </a:rPr>
              <a:t>THE DATA SHOWS THAT MAY HAS THE HIGHEST NUMBER OF POSTS WITH 2,138, FOLLOWED BY AUGUST WITH 2,114, AND JANUARY WITH 2,126. OTHER NOTABLE MONTHS ARE DECEMBER WITH 2,092 POSTS AND JULY WITH 2.070. THESE MONTHS SHOW INCREASED ENGAGEMENT, MAKING THEM IDEAL FOR MAXIMIZING MARKETING EFFORTS.</a:t>
            </a:r>
            <a:endParaRPr lang="en-US" sz="8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ts val="4199"/>
              </a:lnSpc>
            </a:pPr>
            <a:r>
              <a:rPr lang="en-US" sz="1400" spc="52" dirty="0">
                <a:solidFill>
                  <a:srgbClr val="FFFD59"/>
                </a:solidFill>
                <a:latin typeface="Aptos"/>
                <a:ea typeface="Aptos"/>
                <a:cs typeface="Aptos"/>
                <a:sym typeface="Aptos"/>
              </a:rPr>
              <a:t>SO TO SUMMARIZE: </a:t>
            </a:r>
          </a:p>
          <a:p>
            <a:pPr algn="l">
              <a:lnSpc>
                <a:spcPts val="3480"/>
              </a:lnSpc>
            </a:pPr>
            <a:endParaRPr lang="en-US" sz="1400" spc="52" dirty="0">
              <a:solidFill>
                <a:srgbClr val="FFFD59"/>
              </a:solidFill>
              <a:latin typeface="Aptos"/>
              <a:ea typeface="Aptos"/>
              <a:cs typeface="Aptos"/>
              <a:sym typeface="Aptos"/>
            </a:endParaRPr>
          </a:p>
          <a:p>
            <a:pPr algn="l">
              <a:lnSpc>
                <a:spcPts val="3480"/>
              </a:lnSpc>
            </a:pPr>
            <a:r>
              <a:rPr lang="en-US" sz="1200" spc="43" dirty="0">
                <a:solidFill>
                  <a:srgbClr val="FFFFFF"/>
                </a:solidFill>
                <a:latin typeface="Aptos"/>
                <a:ea typeface="Aptos"/>
                <a:cs typeface="Aptos"/>
                <a:sym typeface="Aptos"/>
              </a:rPr>
              <a:t>WE TACKLED THIS TASK AND FOUND THE TOP 5 MOST POPULAR CATEGORIES AS ASKED, BUT WE ALSO WENT ONE STEP FURTHER.</a:t>
            </a:r>
          </a:p>
          <a:p>
            <a:pPr algn="l">
              <a:lnSpc>
                <a:spcPts val="3480"/>
              </a:lnSpc>
            </a:pPr>
            <a:endParaRPr lang="en-US" sz="1200" spc="43" dirty="0">
              <a:solidFill>
                <a:srgbClr val="FFFFFF"/>
              </a:solidFill>
              <a:latin typeface="Aptos"/>
              <a:ea typeface="Aptos"/>
              <a:cs typeface="Aptos"/>
              <a:sym typeface="Aptos"/>
            </a:endParaRPr>
          </a:p>
          <a:p>
            <a:pPr algn="l">
              <a:lnSpc>
                <a:spcPts val="3480"/>
              </a:lnSpc>
            </a:pPr>
            <a:r>
              <a:rPr lang="en-US" sz="1200" spc="43" dirty="0">
                <a:solidFill>
                  <a:srgbClr val="FFFFFF"/>
                </a:solidFill>
                <a:latin typeface="Aptos"/>
                <a:ea typeface="Aptos"/>
                <a:cs typeface="Aptos"/>
                <a:sym typeface="Aptos"/>
              </a:rPr>
              <a:t>- WE FOUND THAT ANIMALS AND SCIENCE ARE THE TWO MOST POPULAR CATEGORIES, SUGGESTING THAT USERS LIKE "REAL-LIFE" AND "FACTUAL" CONTENT.</a:t>
            </a:r>
          </a:p>
          <a:p>
            <a:pPr algn="l">
              <a:lnSpc>
                <a:spcPts val="3480"/>
              </a:lnSpc>
            </a:pPr>
            <a:endParaRPr lang="en-US" sz="1200" spc="43" dirty="0">
              <a:solidFill>
                <a:srgbClr val="FFFFFF"/>
              </a:solidFill>
              <a:latin typeface="Aptos"/>
              <a:ea typeface="Aptos"/>
              <a:cs typeface="Aptos"/>
              <a:sym typeface="Aptos"/>
            </a:endParaRPr>
          </a:p>
          <a:p>
            <a:pPr algn="l">
              <a:lnSpc>
                <a:spcPts val="3480"/>
              </a:lnSpc>
            </a:pPr>
            <a:r>
              <a:rPr lang="en-US" sz="1200" spc="43" dirty="0">
                <a:solidFill>
                  <a:srgbClr val="FFFFFF"/>
                </a:solidFill>
                <a:latin typeface="Aptos"/>
                <a:ea typeface="Aptos"/>
                <a:cs typeface="Aptos"/>
                <a:sym typeface="Aptos"/>
              </a:rPr>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algn="l">
              <a:lnSpc>
                <a:spcPts val="3480"/>
              </a:lnSpc>
            </a:pPr>
            <a:endParaRPr lang="en-US" sz="1200" spc="43" dirty="0">
              <a:solidFill>
                <a:srgbClr val="FFFFFF"/>
              </a:solidFill>
              <a:latin typeface="Aptos"/>
              <a:ea typeface="Aptos"/>
              <a:cs typeface="Aptos"/>
              <a:sym typeface="Aptos"/>
            </a:endParaRPr>
          </a:p>
          <a:p>
            <a:pPr algn="l">
              <a:lnSpc>
                <a:spcPts val="3480"/>
              </a:lnSpc>
            </a:pPr>
            <a:r>
              <a:rPr lang="en-US" sz="1200" spc="43" dirty="0">
                <a:solidFill>
                  <a:srgbClr val="FFFFFF"/>
                </a:solidFill>
                <a:latin typeface="Aptos"/>
                <a:ea typeface="Aptos"/>
                <a:cs typeface="Aptos"/>
                <a:sym typeface="Aptos"/>
              </a:rPr>
              <a:t>- AS MUCH AS THIS ANALYSIS WAS INSIGHTFUL, WE ARE READY TO TAKE IT TO THE NEXT STAGE AND WE HAVE THE EXPERTISE WITHIN ACCENTURE TO HELP YOU REALIZE THESE KINDS OF INSIGHTS IN PRODUCTION ACROSS YOUR ORGANIZATION AND IN REAL-TIME. WE WOULD LOVE TO HELP YOU WITH THIS.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Thank you!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ts val="4789"/>
              </a:lnSpc>
            </a:pPr>
            <a:r>
              <a:rPr lang="en-US" sz="1600" spc="59" dirty="0">
                <a:solidFill>
                  <a:srgbClr val="FFFD59"/>
                </a:solidFill>
                <a:latin typeface="Aptos"/>
                <a:ea typeface="Aptos"/>
                <a:cs typeface="Aptos"/>
                <a:sym typeface="Aptos"/>
              </a:rPr>
              <a:t>TODAY'S AGENDA WILL BE AS FOLLOWS:</a:t>
            </a:r>
          </a:p>
          <a:p>
            <a:pPr algn="l">
              <a:lnSpc>
                <a:spcPts val="3592"/>
              </a:lnSpc>
            </a:pPr>
            <a:endParaRPr lang="en-US" sz="1600" spc="59" dirty="0">
              <a:solidFill>
                <a:srgbClr val="FFFD59"/>
              </a:solidFill>
              <a:latin typeface="Aptos"/>
              <a:ea typeface="Aptos"/>
              <a:cs typeface="Aptos"/>
              <a:sym typeface="Aptos"/>
            </a:endParaRPr>
          </a:p>
          <a:p>
            <a:pPr algn="l">
              <a:lnSpc>
                <a:spcPts val="3592"/>
              </a:lnSpc>
            </a:pPr>
            <a:r>
              <a:rPr lang="en-US" sz="1200" spc="44" dirty="0">
                <a:solidFill>
                  <a:srgbClr val="FFFFFF"/>
                </a:solidFill>
                <a:latin typeface="Aptos"/>
                <a:ea typeface="Aptos"/>
                <a:cs typeface="Aptos"/>
                <a:sym typeface="Aptos"/>
              </a:rPr>
              <a:t> 1. WE WILL RECAP THE OVERALL PROJECT TO GIVE A HIGH LEVEL UNDERSTANDING OF THE BUSINESS PROBLEM WE'RE TACKLING AND THE SPECIFIC REQUIREMENTS. </a:t>
            </a:r>
          </a:p>
          <a:p>
            <a:pPr algn="l">
              <a:lnSpc>
                <a:spcPts val="3592"/>
              </a:lnSpc>
            </a:pPr>
            <a:endParaRPr lang="en-US" sz="1200" spc="44" dirty="0">
              <a:solidFill>
                <a:srgbClr val="FFFFFF"/>
              </a:solidFill>
              <a:latin typeface="Aptos"/>
              <a:ea typeface="Aptos"/>
              <a:cs typeface="Aptos"/>
              <a:sym typeface="Aptos"/>
            </a:endParaRPr>
          </a:p>
          <a:p>
            <a:pPr algn="l">
              <a:lnSpc>
                <a:spcPts val="3592"/>
              </a:lnSpc>
            </a:pPr>
            <a:r>
              <a:rPr lang="en-US" sz="1200" spc="44" dirty="0">
                <a:solidFill>
                  <a:srgbClr val="FFFFFF"/>
                </a:solidFill>
                <a:latin typeface="Aptos"/>
                <a:ea typeface="Aptos"/>
                <a:cs typeface="Aptos"/>
                <a:sym typeface="Aptos"/>
              </a:rPr>
              <a:t>2. WE WILL DIVE INTO THE SPECIFIC PROBLEM THAT WE, THE DATA ANALYTICS TEAM, HAVE BEEN FOCUSING ON AND WILL GIVE SOME BACKGROUND AS TO WHY THIS IS SUCH A BIG PROBLEM. </a:t>
            </a:r>
          </a:p>
          <a:p>
            <a:pPr algn="l">
              <a:lnSpc>
                <a:spcPts val="3592"/>
              </a:lnSpc>
            </a:pPr>
            <a:endParaRPr lang="en-US" sz="1200" spc="44" dirty="0">
              <a:solidFill>
                <a:srgbClr val="FFFFFF"/>
              </a:solidFill>
              <a:latin typeface="Aptos"/>
              <a:ea typeface="Aptos"/>
              <a:cs typeface="Aptos"/>
              <a:sym typeface="Aptos"/>
            </a:endParaRPr>
          </a:p>
          <a:p>
            <a:pPr algn="l">
              <a:lnSpc>
                <a:spcPts val="3592"/>
              </a:lnSpc>
            </a:pPr>
            <a:r>
              <a:rPr lang="en-US" sz="1200" spc="44" dirty="0">
                <a:solidFill>
                  <a:srgbClr val="FFFFFF"/>
                </a:solidFill>
                <a:latin typeface="Aptos"/>
                <a:ea typeface="Aptos"/>
                <a:cs typeface="Aptos"/>
                <a:sym typeface="Aptos"/>
              </a:rPr>
              <a:t>3. AFTER INTRODUCING THE PROBLEM, I WILL GO OVER THE TEAM RESPONSIBLE FROM OUR SIDE IN TACKLING THIS TASK. </a:t>
            </a:r>
          </a:p>
          <a:p>
            <a:pPr algn="l">
              <a:lnSpc>
                <a:spcPts val="3592"/>
              </a:lnSpc>
            </a:pPr>
            <a:endParaRPr lang="en-US" sz="1200" spc="44" dirty="0">
              <a:solidFill>
                <a:srgbClr val="FFFFFF"/>
              </a:solidFill>
              <a:latin typeface="Aptos"/>
              <a:ea typeface="Aptos"/>
              <a:cs typeface="Aptos"/>
              <a:sym typeface="Aptos"/>
            </a:endParaRPr>
          </a:p>
          <a:p>
            <a:pPr algn="l">
              <a:lnSpc>
                <a:spcPts val="3592"/>
              </a:lnSpc>
            </a:pPr>
            <a:r>
              <a:rPr lang="en-US" sz="1200" spc="44" dirty="0">
                <a:solidFill>
                  <a:srgbClr val="FFFFFF"/>
                </a:solidFill>
                <a:latin typeface="Aptos"/>
                <a:ea typeface="Aptos"/>
                <a:cs typeface="Aptos"/>
                <a:sym typeface="Aptos"/>
              </a:rPr>
              <a:t>4. I WILL THEN GO OVER THE HIGH-LEVEL PROCESS THAT WE FOLLOWED TO COMPLETE THIS TASK, SO THAT YOU HAVE COMPLETE CLARITY IN HOW WE TACKLE THESE KINDS OF TASKS.</a:t>
            </a:r>
          </a:p>
          <a:p>
            <a:pPr algn="l">
              <a:lnSpc>
                <a:spcPts val="3592"/>
              </a:lnSpc>
            </a:pPr>
            <a:endParaRPr lang="en-US" sz="1200" spc="44" dirty="0">
              <a:solidFill>
                <a:srgbClr val="FFFFFF"/>
              </a:solidFill>
              <a:latin typeface="Aptos"/>
              <a:ea typeface="Aptos"/>
              <a:cs typeface="Aptos"/>
              <a:sym typeface="Aptos"/>
            </a:endParaRPr>
          </a:p>
          <a:p>
            <a:pPr algn="l">
              <a:lnSpc>
                <a:spcPts val="3592"/>
              </a:lnSpc>
            </a:pPr>
            <a:r>
              <a:rPr lang="en-US" sz="1200" spc="44" dirty="0">
                <a:solidFill>
                  <a:srgbClr val="FFFFFF"/>
                </a:solidFill>
                <a:latin typeface="Aptos"/>
                <a:ea typeface="Aptos"/>
                <a:cs typeface="Aptos"/>
                <a:sym typeface="Aptos"/>
              </a:rPr>
              <a:t> 5. FINALLY, I WILL GO OVER THE ALL IMPORTANT RESULTS AND I WILL PRESENT THEM AS A SERIES OF INSIGHTS AND VISUALIZATIO'S FROM OUR ANALYSIS. TO WRAP UP, I WILL SUMMARIZE AND OPEN FOR ANY QUESTIONS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ts val="3766"/>
              </a:lnSpc>
            </a:pPr>
            <a:r>
              <a:rPr lang="en-US" sz="1200" spc="47" dirty="0">
                <a:solidFill>
                  <a:srgbClr val="FFFFFF"/>
                </a:solidFill>
                <a:latin typeface="Aptos"/>
                <a:ea typeface="Aptos"/>
                <a:cs typeface="Aptos"/>
                <a:sym typeface="Aptos"/>
              </a:rPr>
              <a:t>TO KICK THINGS OFF LET ME RECAP THIS ENGAGEMENT.</a:t>
            </a:r>
          </a:p>
          <a:p>
            <a:pPr algn="l">
              <a:lnSpc>
                <a:spcPts val="3766"/>
              </a:lnSpc>
            </a:pPr>
            <a:endParaRPr lang="en-US" sz="1200" spc="47" dirty="0">
              <a:solidFill>
                <a:srgbClr val="FFFFFF"/>
              </a:solidFill>
              <a:latin typeface="Aptos"/>
              <a:ea typeface="Aptos"/>
              <a:cs typeface="Aptos"/>
              <a:sym typeface="Aptos"/>
            </a:endParaRPr>
          </a:p>
          <a:p>
            <a:pPr algn="l">
              <a:lnSpc>
                <a:spcPts val="3766"/>
              </a:lnSpc>
            </a:pPr>
            <a:r>
              <a:rPr lang="en-US" sz="1200" spc="47" dirty="0">
                <a:solidFill>
                  <a:srgbClr val="FFFFFF"/>
                </a:solidFill>
                <a:latin typeface="Aptos"/>
                <a:ea typeface="Aptos"/>
                <a:cs typeface="Aptos"/>
                <a:sym typeface="Aptos"/>
              </a:rPr>
              <a:t> WE, ACCENTURE HAVE EMBARKED ON A 3 MONTH PILOT WITH SOCIAL BUZZ TO FOCUS ON 3 MAIN TASKS, ALIGNED WITH SOME OF THE BIGGEST CHALLENGES THAT YOU'RE CURRENTLY FACING. </a:t>
            </a:r>
          </a:p>
          <a:p>
            <a:pPr algn="l">
              <a:lnSpc>
                <a:spcPts val="3766"/>
              </a:lnSpc>
            </a:pPr>
            <a:endParaRPr lang="en-US" sz="1200" spc="47" dirty="0">
              <a:solidFill>
                <a:srgbClr val="FFFFFF"/>
              </a:solidFill>
              <a:latin typeface="Aptos"/>
              <a:ea typeface="Aptos"/>
              <a:cs typeface="Aptos"/>
              <a:sym typeface="Aptos"/>
            </a:endParaRPr>
          </a:p>
          <a:p>
            <a:pPr algn="l">
              <a:lnSpc>
                <a:spcPts val="3766"/>
              </a:lnSpc>
            </a:pPr>
            <a:r>
              <a:rPr lang="en-US" sz="1200" spc="47" dirty="0">
                <a:solidFill>
                  <a:srgbClr val="FFFFFF"/>
                </a:solidFill>
                <a:latin typeface="Aptos"/>
                <a:ea typeface="Aptos"/>
                <a:cs typeface="Aptos"/>
                <a:sym typeface="Aptos"/>
              </a:rPr>
              <a:t>SOCIAL BUZZ HAS REACHED HUGE SCALE IN RECENT YEARS TO BECOME RECOGNIZED AS A GLOBAL UNICORN COMPANY. WE ARE HERE TO HELP YOU MANAGE THIS SCALE AND TO GUIDE YOU IN THE RIGHT DIRECTION. </a:t>
            </a:r>
          </a:p>
          <a:p>
            <a:pPr algn="l">
              <a:lnSpc>
                <a:spcPts val="3766"/>
              </a:lnSpc>
            </a:pPr>
            <a:endParaRPr lang="en-US" sz="1200" spc="47" dirty="0">
              <a:solidFill>
                <a:srgbClr val="FFFFFF"/>
              </a:solidFill>
              <a:latin typeface="Aptos"/>
              <a:ea typeface="Aptos"/>
              <a:cs typeface="Aptos"/>
              <a:sym typeface="Aptos"/>
            </a:endParaRPr>
          </a:p>
          <a:p>
            <a:pPr algn="l">
              <a:lnSpc>
                <a:spcPts val="3766"/>
              </a:lnSpc>
            </a:pPr>
            <a:r>
              <a:rPr lang="en-US" sz="1200" spc="47" dirty="0">
                <a:solidFill>
                  <a:srgbClr val="FFFFFF"/>
                </a:solidFill>
                <a:latin typeface="Aptos"/>
                <a:ea typeface="Aptos"/>
                <a:cs typeface="Aptos"/>
                <a:sym typeface="Aptos"/>
              </a:rPr>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 </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ts val="2999"/>
              </a:lnSpc>
            </a:pPr>
            <a:r>
              <a:rPr lang="en-US" sz="1200" spc="37" dirty="0">
                <a:solidFill>
                  <a:srgbClr val="FFFFFF"/>
                </a:solidFill>
                <a:latin typeface="Aptos"/>
                <a:ea typeface="Aptos"/>
                <a:cs typeface="Aptos"/>
                <a:sym typeface="Aptos"/>
              </a:rPr>
              <a:t>FOCUSING ON THE LAST POINT THAT I MENTIONED THERE, THIS IS WHAT THE DATA ANALYTICS TEAM HAS BEEN SPECIFICALLY FOCUSED ON.</a:t>
            </a:r>
          </a:p>
          <a:p>
            <a:pPr algn="l">
              <a:lnSpc>
                <a:spcPts val="2999"/>
              </a:lnSpc>
            </a:pPr>
            <a:endParaRPr lang="en-US" sz="1200" spc="37" dirty="0">
              <a:solidFill>
                <a:srgbClr val="FFFFFF"/>
              </a:solidFill>
              <a:latin typeface="Aptos"/>
              <a:ea typeface="Aptos"/>
              <a:cs typeface="Aptos"/>
              <a:sym typeface="Aptos"/>
            </a:endParaRPr>
          </a:p>
          <a:p>
            <a:pPr algn="l">
              <a:lnSpc>
                <a:spcPts val="2999"/>
              </a:lnSpc>
            </a:pPr>
            <a:r>
              <a:rPr lang="en-US" sz="1200" spc="37" dirty="0">
                <a:solidFill>
                  <a:srgbClr val="FFFFFF"/>
                </a:solidFill>
                <a:latin typeface="Aptos"/>
                <a:ea typeface="Aptos"/>
                <a:cs typeface="Aptos"/>
                <a:sym typeface="Aptos"/>
              </a:rPr>
              <a:t> CLEARLY WITH SUCH GRAND SCALE, THIS COMES WITH A LOT OF DATA AND WITH SUCH VAST AMOUNTS OF DATA COMES CHALLENGES. </a:t>
            </a:r>
          </a:p>
          <a:p>
            <a:pPr algn="l">
              <a:lnSpc>
                <a:spcPts val="2999"/>
              </a:lnSpc>
            </a:pPr>
            <a:endParaRPr lang="en-US" sz="1200" spc="37" dirty="0">
              <a:solidFill>
                <a:srgbClr val="FFFFFF"/>
              </a:solidFill>
              <a:latin typeface="Aptos"/>
              <a:ea typeface="Aptos"/>
              <a:cs typeface="Aptos"/>
              <a:sym typeface="Aptos"/>
            </a:endParaRPr>
          </a:p>
          <a:p>
            <a:pPr algn="l">
              <a:lnSpc>
                <a:spcPts val="3479"/>
              </a:lnSpc>
            </a:pPr>
            <a:r>
              <a:rPr lang="en-US" sz="1400" spc="43" dirty="0">
                <a:solidFill>
                  <a:srgbClr val="FFFD59"/>
                </a:solidFill>
                <a:latin typeface="Aptos"/>
                <a:ea typeface="Aptos"/>
                <a:cs typeface="Aptos"/>
                <a:sym typeface="Aptos"/>
              </a:rPr>
              <a:t>TO GIVE A BACKGROUND ON HOW MUCH DATA YOU'VE BEEN CREATING:</a:t>
            </a:r>
          </a:p>
          <a:p>
            <a:pPr algn="l">
              <a:lnSpc>
                <a:spcPts val="2999"/>
              </a:lnSpc>
            </a:pPr>
            <a:r>
              <a:rPr lang="en-US" sz="1200" spc="37" dirty="0">
                <a:solidFill>
                  <a:srgbClr val="FFFFFF"/>
                </a:solidFill>
                <a:latin typeface="Aptos"/>
                <a:ea typeface="Aptos"/>
                <a:cs typeface="Aptos"/>
                <a:sym typeface="Aptos"/>
              </a:rPr>
              <a:t>-YOU TOLD US THAT YOUR PLATFORM RECEIVES OVER 100000 POSTS PER DAY WHICH AMOUNTS TO 36 500 000 POSTS EVERY YEAR, OF WHICH, THIS IS ALL UNSTRUCTURED DATA MAKING IT VERY HARD TO MAKE SENSE OF. </a:t>
            </a:r>
          </a:p>
          <a:p>
            <a:pPr algn="l">
              <a:lnSpc>
                <a:spcPts val="2999"/>
              </a:lnSpc>
            </a:pPr>
            <a:endParaRPr lang="en-US" sz="1200" spc="37" dirty="0">
              <a:solidFill>
                <a:srgbClr val="FFFFFF"/>
              </a:solidFill>
              <a:latin typeface="Aptos"/>
              <a:ea typeface="Aptos"/>
              <a:cs typeface="Aptos"/>
              <a:sym typeface="Aptos"/>
            </a:endParaRPr>
          </a:p>
          <a:p>
            <a:pPr algn="l">
              <a:lnSpc>
                <a:spcPts val="2999"/>
              </a:lnSpc>
            </a:pPr>
            <a:r>
              <a:rPr lang="en-US" sz="1200" spc="37" dirty="0">
                <a:solidFill>
                  <a:srgbClr val="FFFFFF"/>
                </a:solidFill>
                <a:latin typeface="Aptos"/>
                <a:ea typeface="Aptos"/>
                <a:cs typeface="Aptos"/>
                <a:sym typeface="Aptos"/>
              </a:rPr>
              <a:t>IN THIS DAY AND AGE, CONTENT IS KING. JUST LOOK AT SOME OF THE BIGGEST PLATFORMS IN THE WORLD, FOR EXAMPLE YOUTUBE, FACEBOOK AND NETFLIX... THEY ARE ALL CONTENT BUSINESSES...</a:t>
            </a:r>
          </a:p>
          <a:p>
            <a:pPr algn="l">
              <a:lnSpc>
                <a:spcPts val="2999"/>
              </a:lnSpc>
            </a:pPr>
            <a:endParaRPr lang="en-US" sz="1200" spc="37" dirty="0">
              <a:solidFill>
                <a:srgbClr val="FFFFFF"/>
              </a:solidFill>
              <a:latin typeface="Aptos"/>
              <a:ea typeface="Aptos"/>
              <a:cs typeface="Aptos"/>
              <a:sym typeface="Aptos"/>
            </a:endParaRPr>
          </a:p>
          <a:p>
            <a:pPr algn="l">
              <a:lnSpc>
                <a:spcPts val="3479"/>
              </a:lnSpc>
            </a:pPr>
            <a:r>
              <a:rPr lang="en-US" sz="1400" spc="43" dirty="0">
                <a:solidFill>
                  <a:srgbClr val="FFFD59"/>
                </a:solidFill>
                <a:latin typeface="Aptos"/>
                <a:ea typeface="Aptos"/>
                <a:cs typeface="Aptos"/>
                <a:sym typeface="Aptos"/>
              </a:rPr>
              <a:t>BUT HOW TO CAPITALIZE ON IT WHEN THERE IS SO MUCH?</a:t>
            </a:r>
          </a:p>
          <a:p>
            <a:pPr algn="l">
              <a:lnSpc>
                <a:spcPts val="2999"/>
              </a:lnSpc>
            </a:pPr>
            <a:r>
              <a:rPr lang="en-US" sz="1200" spc="37" dirty="0">
                <a:solidFill>
                  <a:srgbClr val="FFFFFF"/>
                </a:solidFill>
                <a:latin typeface="Aptos"/>
                <a:ea typeface="Aptos"/>
                <a:cs typeface="Aptos"/>
                <a:sym typeface="Aptos"/>
              </a:rPr>
              <a:t> IT'S NOT JUST ALL ABOUT HARVESTING AS MUCH CONTENT AS POSSIBLE... THE REAL VALUE IS IN UNDERSTANDING AND CRUNCHING THIS CONTENT TO GAIN A DEEPER UNDERSTANDING OF YOUR AUDIENCE AND TO THEREFORE PROVIDE A MORE PERSONALIZED AND ENJOYABLE EXPERIENCE. </a:t>
            </a:r>
          </a:p>
          <a:p>
            <a:pPr algn="l">
              <a:lnSpc>
                <a:spcPts val="2999"/>
              </a:lnSpc>
            </a:pPr>
            <a:endParaRPr lang="en-US" sz="1200" spc="37" dirty="0">
              <a:solidFill>
                <a:srgbClr val="FFFFFF"/>
              </a:solidFill>
              <a:latin typeface="Aptos"/>
              <a:ea typeface="Aptos"/>
              <a:cs typeface="Aptos"/>
              <a:sym typeface="Aptos"/>
            </a:endParaRPr>
          </a:p>
          <a:p>
            <a:pPr algn="l">
              <a:lnSpc>
                <a:spcPts val="2999"/>
              </a:lnSpc>
            </a:pPr>
            <a:r>
              <a:rPr lang="en-US" sz="1200" spc="37" dirty="0">
                <a:solidFill>
                  <a:srgbClr val="FFFFFF"/>
                </a:solidFill>
                <a:latin typeface="Aptos"/>
                <a:ea typeface="Aptos"/>
                <a:cs typeface="Aptos"/>
                <a:sym typeface="Aptos"/>
              </a:rPr>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ts val="3758"/>
              </a:lnSpc>
            </a:pPr>
            <a:r>
              <a:rPr lang="en-US" sz="1200" spc="46" dirty="0">
                <a:solidFill>
                  <a:srgbClr val="FFFFFF"/>
                </a:solidFill>
                <a:latin typeface="Aptos"/>
                <a:ea typeface="Aptos"/>
                <a:cs typeface="Aptos"/>
                <a:sym typeface="Aptos"/>
              </a:rPr>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algn="l">
              <a:lnSpc>
                <a:spcPts val="3758"/>
              </a:lnSpc>
            </a:pPr>
            <a:endParaRPr lang="en-US" sz="1200" spc="46" dirty="0">
              <a:solidFill>
                <a:srgbClr val="FFFFFF"/>
              </a:solidFill>
              <a:latin typeface="Aptos"/>
              <a:ea typeface="Aptos"/>
              <a:cs typeface="Aptos"/>
              <a:sym typeface="Aptos"/>
            </a:endParaRPr>
          </a:p>
          <a:p>
            <a:pPr algn="l">
              <a:lnSpc>
                <a:spcPts val="3758"/>
              </a:lnSpc>
            </a:pPr>
            <a:r>
              <a:rPr lang="en-US" sz="1200" spc="46" dirty="0">
                <a:solidFill>
                  <a:srgbClr val="FFFFFF"/>
                </a:solidFill>
                <a:latin typeface="Aptos"/>
                <a:ea typeface="Aptos"/>
                <a:cs typeface="Aptos"/>
                <a:sym typeface="Aptos"/>
              </a:rPr>
              <a:t> MARCUS ROMPTON, A SENIOR PRINCIPAL HAS WORKED WITH THE WORLDS BIGGEST CLIENTS ON SOLVING THEIR DATA PROBLEMS AND WAS HEAVILY INVOLVED IN THE DATA ENGINEERING SIDE OF THIS PROJECT. </a:t>
            </a:r>
          </a:p>
          <a:p>
            <a:pPr algn="l">
              <a:lnSpc>
                <a:spcPts val="3758"/>
              </a:lnSpc>
            </a:pPr>
            <a:endParaRPr lang="en-US" sz="1200" spc="46" dirty="0">
              <a:solidFill>
                <a:srgbClr val="FFFFFF"/>
              </a:solidFill>
              <a:latin typeface="Aptos"/>
              <a:ea typeface="Aptos"/>
              <a:cs typeface="Aptos"/>
              <a:sym typeface="Aptos"/>
            </a:endParaRPr>
          </a:p>
          <a:p>
            <a:pPr algn="l">
              <a:lnSpc>
                <a:spcPts val="3758"/>
              </a:lnSpc>
            </a:pPr>
            <a:r>
              <a:rPr lang="en-US" sz="1200" spc="46" dirty="0">
                <a:solidFill>
                  <a:srgbClr val="FFFFFF"/>
                </a:solidFill>
                <a:latin typeface="Aptos"/>
                <a:ea typeface="Aptos"/>
                <a:cs typeface="Aptos"/>
                <a:sym typeface="Aptos"/>
              </a:rPr>
              <a:t>AND FINALLY MYSELF, </a:t>
            </a:r>
            <a:r>
              <a:rPr lang="en-US" sz="1200" b="1" spc="46" dirty="0">
                <a:solidFill>
                  <a:schemeClr val="tx1"/>
                </a:solidFill>
                <a:latin typeface="Aptos"/>
                <a:ea typeface="Aptos"/>
                <a:cs typeface="Aptos"/>
                <a:sym typeface="Aptos"/>
              </a:rPr>
              <a:t>NAEEM KHAN </a:t>
            </a:r>
            <a:r>
              <a:rPr lang="en-US" sz="1200" spc="46" dirty="0">
                <a:solidFill>
                  <a:srgbClr val="FFFFFF"/>
                </a:solidFill>
                <a:latin typeface="Aptos"/>
                <a:ea typeface="Aptos"/>
                <a:cs typeface="Aptos"/>
                <a:sym typeface="Aptos"/>
              </a:rPr>
              <a:t>, WHO WAS SOLELY RESPONSIBLE FOR TAKING LEADERSHIP GUIDANCE AND DELIVERING HIGH QUALITY INSIGHTS FROM THE RAW DATASETS AND TURNING THESE INTO BUSINESS DECISIONS.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ts val="4123"/>
              </a:lnSpc>
            </a:pPr>
            <a:r>
              <a:rPr lang="en-US" sz="1600" spc="51" dirty="0">
                <a:solidFill>
                  <a:srgbClr val="FFFD59"/>
                </a:solidFill>
                <a:latin typeface="Aptos"/>
                <a:ea typeface="Aptos"/>
                <a:cs typeface="Aptos"/>
                <a:sym typeface="Aptos"/>
              </a:rPr>
              <a:t>SO, HOW DID WE TACKLE THIS PROBLEM?</a:t>
            </a:r>
          </a:p>
          <a:p>
            <a:pPr algn="l">
              <a:lnSpc>
                <a:spcPts val="3283"/>
              </a:lnSpc>
            </a:pPr>
            <a:endParaRPr lang="en-US" sz="1600" spc="51" dirty="0">
              <a:solidFill>
                <a:srgbClr val="FFFD59"/>
              </a:solidFill>
              <a:latin typeface="Aptos"/>
              <a:ea typeface="Aptos"/>
              <a:cs typeface="Aptos"/>
              <a:sym typeface="Aptos"/>
            </a:endParaRPr>
          </a:p>
          <a:p>
            <a:pPr algn="l">
              <a:lnSpc>
                <a:spcPts val="3283"/>
              </a:lnSpc>
            </a:pPr>
            <a:r>
              <a:rPr lang="en-US" sz="1200" spc="41" dirty="0">
                <a:solidFill>
                  <a:srgbClr val="FFFFFF"/>
                </a:solidFill>
                <a:latin typeface="Aptos"/>
                <a:ea typeface="Aptos"/>
                <a:cs typeface="Aptos"/>
                <a:sym typeface="Aptos"/>
              </a:rPr>
              <a:t> WELL WE APPROACHED IT IN 5 STEPS: </a:t>
            </a:r>
          </a:p>
          <a:p>
            <a:pPr algn="l">
              <a:lnSpc>
                <a:spcPts val="3283"/>
              </a:lnSpc>
            </a:pPr>
            <a:endParaRPr lang="en-US" sz="1200" spc="41" dirty="0">
              <a:solidFill>
                <a:srgbClr val="FFFFFF"/>
              </a:solidFill>
              <a:latin typeface="Aptos"/>
              <a:ea typeface="Aptos"/>
              <a:cs typeface="Aptos"/>
              <a:sym typeface="Aptos"/>
            </a:endParaRPr>
          </a:p>
          <a:p>
            <a:pPr algn="l">
              <a:lnSpc>
                <a:spcPts val="3283"/>
              </a:lnSpc>
            </a:pPr>
            <a:r>
              <a:rPr lang="en-US" sz="1200" spc="41" dirty="0">
                <a:solidFill>
                  <a:srgbClr val="FFFFFF"/>
                </a:solidFill>
                <a:latin typeface="Aptos"/>
                <a:ea typeface="Aptos"/>
                <a:cs typeface="Aptos"/>
                <a:sym typeface="Aptos"/>
              </a:rPr>
              <a:t>1. DATA UNDERSTANDING - THE KEY TO SUCCESS ON ANY DATA PROJECT IS TO UNDERSTAND THE DATA IN DETAIL. SO WE TOOK THE TIME TO UNDERSTAND THE DATA MODEL AND DOMAIN OF YOUR BUSINESS. </a:t>
            </a:r>
          </a:p>
          <a:p>
            <a:pPr algn="l">
              <a:lnSpc>
                <a:spcPts val="3283"/>
              </a:lnSpc>
            </a:pPr>
            <a:endParaRPr lang="en-US" sz="1200" spc="41" dirty="0">
              <a:solidFill>
                <a:srgbClr val="FFFFFF"/>
              </a:solidFill>
              <a:latin typeface="Aptos"/>
              <a:ea typeface="Aptos"/>
              <a:cs typeface="Aptos"/>
              <a:sym typeface="Aptos"/>
            </a:endParaRPr>
          </a:p>
          <a:p>
            <a:pPr algn="l">
              <a:lnSpc>
                <a:spcPts val="3283"/>
              </a:lnSpc>
            </a:pPr>
            <a:r>
              <a:rPr lang="en-US" sz="1200" spc="41" dirty="0">
                <a:solidFill>
                  <a:srgbClr val="FFFFFF"/>
                </a:solidFill>
                <a:latin typeface="Aptos"/>
                <a:ea typeface="Aptos"/>
                <a:cs typeface="Aptos"/>
                <a:sym typeface="Aptos"/>
              </a:rPr>
              <a:t>2. DATA CLEANING - AFTER UNDERSTANDING YOUR BUSINESS, WE THEN CLEANED THE AVAILABLE DATASETS AND THOUGHT ABOUT WHAT AN IDEAL DATASET SHOULD LOOK LIKE FOR THIS PROBLEM. </a:t>
            </a:r>
          </a:p>
          <a:p>
            <a:pPr algn="l">
              <a:lnSpc>
                <a:spcPts val="3283"/>
              </a:lnSpc>
            </a:pPr>
            <a:endParaRPr lang="en-US" sz="1200" spc="41" dirty="0">
              <a:solidFill>
                <a:srgbClr val="FFFFFF"/>
              </a:solidFill>
              <a:latin typeface="Aptos"/>
              <a:ea typeface="Aptos"/>
              <a:cs typeface="Aptos"/>
              <a:sym typeface="Aptos"/>
            </a:endParaRPr>
          </a:p>
          <a:p>
            <a:pPr algn="l">
              <a:lnSpc>
                <a:spcPts val="3283"/>
              </a:lnSpc>
            </a:pPr>
            <a:r>
              <a:rPr lang="en-US" sz="1200" spc="41" dirty="0">
                <a:solidFill>
                  <a:srgbClr val="FFFFFF"/>
                </a:solidFill>
                <a:latin typeface="Aptos"/>
                <a:ea typeface="Aptos"/>
                <a:cs typeface="Aptos"/>
                <a:sym typeface="Aptos"/>
              </a:rPr>
              <a:t>3. DATA MODELLING - AFTER ENSURING THE DATA WAS CLEAN FOR ANALYSIS, WE NEEDED TO PROCESS AND MODEL THIS DATA INTO A DATASET THAT CAN PRECISELY ANSWER THE BUSINESS QUESTIONS AND PRODUCE THE RESULTS NEEDED. </a:t>
            </a:r>
          </a:p>
          <a:p>
            <a:pPr algn="l">
              <a:lnSpc>
                <a:spcPts val="3283"/>
              </a:lnSpc>
            </a:pPr>
            <a:endParaRPr lang="en-US" sz="1200" spc="41" dirty="0">
              <a:solidFill>
                <a:srgbClr val="FFFFFF"/>
              </a:solidFill>
              <a:latin typeface="Aptos"/>
              <a:ea typeface="Aptos"/>
              <a:cs typeface="Aptos"/>
              <a:sym typeface="Aptos"/>
            </a:endParaRPr>
          </a:p>
          <a:p>
            <a:pPr algn="l">
              <a:lnSpc>
                <a:spcPts val="3283"/>
              </a:lnSpc>
            </a:pPr>
            <a:r>
              <a:rPr lang="en-US" sz="1200" spc="41" dirty="0">
                <a:solidFill>
                  <a:srgbClr val="FFFFFF"/>
                </a:solidFill>
                <a:latin typeface="Aptos"/>
                <a:ea typeface="Aptos"/>
                <a:cs typeface="Aptos"/>
                <a:sym typeface="Aptos"/>
              </a:rPr>
              <a:t>4. DATA ANALYSIS - WITH OUR NEW DATASET, WE USED OUR ANALYTICAL EXPERTISE TO UNCOVER INSIGHTS FROM THIS DATASET AND TO PRODUCE VISUALIZATIONS TO DESCRIBE THE INSIGHTS. </a:t>
            </a:r>
          </a:p>
          <a:p>
            <a:pPr algn="l">
              <a:lnSpc>
                <a:spcPts val="3283"/>
              </a:lnSpc>
            </a:pPr>
            <a:endParaRPr lang="en-US" sz="1200" spc="41" dirty="0">
              <a:solidFill>
                <a:srgbClr val="FFFFFF"/>
              </a:solidFill>
              <a:latin typeface="Aptos"/>
              <a:ea typeface="Aptos"/>
              <a:cs typeface="Aptos"/>
              <a:sym typeface="Aptos"/>
            </a:endParaRPr>
          </a:p>
          <a:p>
            <a:pPr algn="l">
              <a:lnSpc>
                <a:spcPts val="3283"/>
              </a:lnSpc>
            </a:pPr>
            <a:r>
              <a:rPr lang="en-US" sz="1200" spc="41" dirty="0">
                <a:solidFill>
                  <a:srgbClr val="FFFFFF"/>
                </a:solidFill>
                <a:latin typeface="Aptos"/>
                <a:ea typeface="Aptos"/>
                <a:cs typeface="Aptos"/>
                <a:sym typeface="Aptos"/>
              </a:rPr>
              <a:t>5. AND FINALLY WE USED THESE INSIGHTS TO UNLOCK BUSINESS DECISIONS AND TO MAKE RECOMMENDATIONS ON NEXT STEPS.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ts val="3840"/>
              </a:lnSpc>
            </a:pPr>
            <a:r>
              <a:rPr lang="en-US" sz="1200" spc="48" dirty="0">
                <a:solidFill>
                  <a:srgbClr val="FFFFFF"/>
                </a:solidFill>
                <a:latin typeface="Aptos"/>
                <a:ea typeface="Aptos"/>
                <a:cs typeface="Aptos"/>
                <a:sym typeface="Aptos"/>
              </a:rPr>
              <a:t>FROM YOUR DATA WE FOUND THAT YOU HAD A TOTAL OF 16 UNIQUE CATEGORIES OF POSTS ACROSS YOUR SAMPLE DATASET. THIS INCLUDES THINGS SUCH AS FOOD, SCIENCE AND ANIMALS. </a:t>
            </a:r>
          </a:p>
          <a:p>
            <a:pPr algn="l">
              <a:lnSpc>
                <a:spcPts val="3840"/>
              </a:lnSpc>
            </a:pPr>
            <a:endParaRPr lang="en-US" sz="1200" spc="48" dirty="0">
              <a:solidFill>
                <a:srgbClr val="FFFFFF"/>
              </a:solidFill>
              <a:latin typeface="Aptos"/>
              <a:ea typeface="Aptos"/>
              <a:cs typeface="Aptos"/>
              <a:sym typeface="Aptos"/>
            </a:endParaRPr>
          </a:p>
          <a:p>
            <a:pPr algn="l">
              <a:lnSpc>
                <a:spcPts val="3840"/>
              </a:lnSpc>
            </a:pPr>
            <a:r>
              <a:rPr lang="en-US" sz="1200" spc="48" dirty="0">
                <a:solidFill>
                  <a:srgbClr val="FFFFFF"/>
                </a:solidFill>
                <a:latin typeface="Aptos"/>
                <a:ea typeface="Aptos"/>
                <a:cs typeface="Aptos"/>
                <a:sym typeface="Aptos"/>
              </a:rPr>
              <a:t>AS WELL AS THIS, THERE WERE 1897 REACTIONS FROM JUST THE ANIMAL CATEGORY ALONE! PEOPLE OBVIOUSLY REALLY LIKE ANIMALS! </a:t>
            </a:r>
          </a:p>
          <a:p>
            <a:pPr algn="l">
              <a:lnSpc>
                <a:spcPts val="3840"/>
              </a:lnSpc>
            </a:pPr>
            <a:endParaRPr lang="en-US" sz="1200" spc="48" dirty="0">
              <a:solidFill>
                <a:srgbClr val="FFFFFF"/>
              </a:solidFill>
              <a:latin typeface="Aptos"/>
              <a:ea typeface="Aptos"/>
              <a:cs typeface="Aptos"/>
              <a:sym typeface="Aptos"/>
            </a:endParaRPr>
          </a:p>
          <a:p>
            <a:pPr algn="l">
              <a:lnSpc>
                <a:spcPts val="3840"/>
              </a:lnSpc>
            </a:pPr>
            <a:r>
              <a:rPr lang="en-US" sz="1200" spc="48" dirty="0">
                <a:solidFill>
                  <a:srgbClr val="FFFFFF"/>
                </a:solidFill>
                <a:latin typeface="Aptos"/>
                <a:ea typeface="Aptos"/>
                <a:cs typeface="Aptos"/>
                <a:sym typeface="Aptos"/>
              </a:rPr>
              <a:t>AND ALSO THE MOST COMMON MONTH FOR USERS TO POST WITHIN WAS JANUARY. THIS ALIGNS WITH SEASONAL TRENDS OF SOCIAL MEDIA USERS THAT FEEL THE NEED TO RECONNECT WITH PEOPLE AFTER CALENDAR EVENTS SUCH AS CHRISTMAS.</a:t>
            </a:r>
          </a:p>
          <a:p>
            <a:pPr algn="l">
              <a:lnSpc>
                <a:spcPts val="3840"/>
              </a:lnSpc>
            </a:pPr>
            <a:endParaRPr lang="en-US" sz="1200" spc="48" dirty="0">
              <a:solidFill>
                <a:srgbClr val="FFFFFF"/>
              </a:solidFill>
              <a:latin typeface="Aptos"/>
              <a:ea typeface="Aptos"/>
              <a:cs typeface="Aptos"/>
              <a:sym typeface="Aptos"/>
            </a:endParaRPr>
          </a:p>
          <a:p>
            <a:pPr algn="l">
              <a:lnSpc>
                <a:spcPts val="3840"/>
              </a:lnSpc>
            </a:pPr>
            <a:r>
              <a:rPr lang="en-US" sz="1200" spc="48" dirty="0">
                <a:solidFill>
                  <a:srgbClr val="FFFFFF"/>
                </a:solidFill>
                <a:latin typeface="Aptos"/>
                <a:ea typeface="Aptos"/>
                <a:cs typeface="Aptos"/>
                <a:sym typeface="Aptos"/>
              </a:rPr>
              <a:t> BUT NOW, ONTO THE MAIN QUESTION... WHICH IS... WHAT WERE THE TOP 5 MOST POPULAR CATEGORIES OF POSTS?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ts val="3840"/>
              </a:lnSpc>
            </a:pPr>
            <a:r>
              <a:rPr lang="en-US" sz="1200" spc="48" dirty="0">
                <a:solidFill>
                  <a:srgbClr val="FFFFFF"/>
                </a:solidFill>
                <a:latin typeface="Aptos"/>
                <a:ea typeface="Aptos"/>
                <a:cs typeface="Aptos"/>
                <a:sym typeface="Aptos"/>
              </a:rPr>
              <a:t>FROM OUR ANALYSIS, YOU CAN SEE THAT THE TOP 5 MOST POPULAR CATEGORIES OF POSTS WERE ANIMALS, SCIENCE, HEALTHY EATING, TECHNOLOGY AND FOOD IN DESCENDING ORDER.</a:t>
            </a:r>
          </a:p>
          <a:p>
            <a:pPr algn="l">
              <a:lnSpc>
                <a:spcPts val="3840"/>
              </a:lnSpc>
            </a:pPr>
            <a:endParaRPr lang="en-US" sz="1200" spc="48" dirty="0">
              <a:solidFill>
                <a:srgbClr val="FFFFFF"/>
              </a:solidFill>
              <a:latin typeface="Aptos"/>
              <a:ea typeface="Aptos"/>
              <a:cs typeface="Aptos"/>
              <a:sym typeface="Aptos"/>
            </a:endParaRPr>
          </a:p>
          <a:p>
            <a:pPr algn="l">
              <a:lnSpc>
                <a:spcPts val="3840"/>
              </a:lnSpc>
            </a:pPr>
            <a:r>
              <a:rPr lang="en-US" sz="1200" spc="48" dirty="0">
                <a:solidFill>
                  <a:srgbClr val="FFFFFF"/>
                </a:solidFill>
                <a:latin typeface="Aptos"/>
                <a:ea typeface="Aptos"/>
                <a:cs typeface="Aptos"/>
                <a:sym typeface="Aptos"/>
              </a:rPr>
              <a:t> 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algn="l">
              <a:lnSpc>
                <a:spcPts val="3840"/>
              </a:lnSpc>
            </a:pPr>
            <a:endParaRPr lang="en-US" sz="1200" spc="48" dirty="0">
              <a:solidFill>
                <a:srgbClr val="FFFFFF"/>
              </a:solidFill>
              <a:latin typeface="Aptos"/>
              <a:ea typeface="Aptos"/>
              <a:cs typeface="Aptos"/>
              <a:sym typeface="Aptos"/>
            </a:endParaRPr>
          </a:p>
          <a:p>
            <a:pPr algn="l">
              <a:lnSpc>
                <a:spcPts val="3840"/>
              </a:lnSpc>
            </a:pPr>
            <a:r>
              <a:rPr lang="en-US" sz="1200" spc="48" dirty="0">
                <a:solidFill>
                  <a:srgbClr val="FFFFFF"/>
                </a:solidFill>
                <a:latin typeface="Aptos"/>
                <a:ea typeface="Aptos"/>
                <a:cs typeface="Aptos"/>
                <a:sym typeface="Aptos"/>
              </a:rPr>
              <a:t>FINALLY, ITS ALSO INTERESTING TO SEE SCIENCE AND TECHNOLOGY TOO. THIS MAY SUGGEST THAT PEOPLE ENJOY CONSUMING FACTUAL CONTENT AND SNIPPETS OF CONTENT THAT THEY CAN LEARN SOMETHING FROM.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ts val="3600"/>
              </a:lnSpc>
            </a:pPr>
            <a:r>
              <a:rPr lang="en-US" sz="1200" spc="44" dirty="0">
                <a:solidFill>
                  <a:srgbClr val="FFFFFF"/>
                </a:solidFill>
                <a:latin typeface="Aptos"/>
                <a:ea typeface="Aptos"/>
                <a:cs typeface="Aptos"/>
                <a:sym typeface="Aptos"/>
              </a:rPr>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 </a:t>
            </a:r>
          </a:p>
          <a:p>
            <a:pPr algn="l">
              <a:lnSpc>
                <a:spcPts val="3600"/>
              </a:lnSpc>
            </a:pPr>
            <a:endParaRPr lang="en-US" sz="1200" spc="44" dirty="0">
              <a:solidFill>
                <a:srgbClr val="FFFFFF"/>
              </a:solidFill>
              <a:latin typeface="Aptos"/>
              <a:ea typeface="Aptos"/>
              <a:cs typeface="Aptos"/>
              <a:sym typeface="Aptos"/>
            </a:endParaRPr>
          </a:p>
          <a:p>
            <a:pPr algn="l">
              <a:lnSpc>
                <a:spcPts val="3600"/>
              </a:lnSpc>
            </a:pPr>
            <a:r>
              <a:rPr lang="en-US" sz="1200" spc="44" dirty="0">
                <a:solidFill>
                  <a:srgbClr val="FFFFFF"/>
                </a:solidFill>
                <a:latin typeface="Aptos"/>
                <a:ea typeface="Aptos"/>
                <a:cs typeface="Aptos"/>
                <a:sym typeface="Aptos"/>
              </a:rPr>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7.jpeg"/><Relationship Id="rId4" Type="http://schemas.openxmlformats.org/officeDocument/2006/relationships/image" Target="../media/image21.svg"/><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sv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394731" y="0"/>
            <a:ext cx="1893269" cy="10287000"/>
            <a:chOff x="0" y="0"/>
            <a:chExt cx="2524359" cy="13716000"/>
          </a:xfrm>
        </p:grpSpPr>
        <p:sp>
          <p:nvSpPr>
            <p:cNvPr id="3" name="Freeform 3"/>
            <p:cNvSpPr/>
            <p:nvPr/>
          </p:nvSpPr>
          <p:spPr>
            <a:xfrm>
              <a:off x="0" y="0"/>
              <a:ext cx="2524379" cy="13716000"/>
            </a:xfrm>
            <a:custGeom>
              <a:avLst/>
              <a:gdLst/>
              <a:ahLst/>
              <a:cxnLst/>
              <a:rect l="l" t="t" r="r" b="b"/>
              <a:pathLst>
                <a:path w="2524379" h="13716000">
                  <a:moveTo>
                    <a:pt x="0" y="0"/>
                  </a:moveTo>
                  <a:lnTo>
                    <a:pt x="2524379" y="0"/>
                  </a:lnTo>
                  <a:lnTo>
                    <a:pt x="2524379" y="13716000"/>
                  </a:lnTo>
                  <a:lnTo>
                    <a:pt x="0" y="13716000"/>
                  </a:lnTo>
                  <a:close/>
                </a:path>
              </a:pathLst>
            </a:custGeom>
            <a:solidFill>
              <a:srgbClr val="FFFFFF"/>
            </a:solidFill>
          </p:spPr>
        </p:sp>
      </p:grpSp>
      <p:sp>
        <p:nvSpPr>
          <p:cNvPr id="4" name="Freeform 4"/>
          <p:cNvSpPr/>
          <p:nvPr/>
        </p:nvSpPr>
        <p:spPr>
          <a:xfrm>
            <a:off x="11738225" y="406153"/>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5" name="Freeform 5"/>
          <p:cNvSpPr/>
          <p:nvPr/>
        </p:nvSpPr>
        <p:spPr>
          <a:xfrm>
            <a:off x="11738225" y="2865707"/>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6" name="Freeform 6"/>
          <p:cNvSpPr/>
          <p:nvPr/>
        </p:nvSpPr>
        <p:spPr>
          <a:xfrm>
            <a:off x="11738225" y="5325260"/>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7" name="Freeform 7"/>
          <p:cNvSpPr/>
          <p:nvPr/>
        </p:nvSpPr>
        <p:spPr>
          <a:xfrm>
            <a:off x="11738225"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8" name="Freeform 8"/>
          <p:cNvSpPr/>
          <p:nvPr/>
        </p:nvSpPr>
        <p:spPr>
          <a:xfrm>
            <a:off x="9141980" y="406153"/>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9" name="Freeform 9"/>
          <p:cNvSpPr/>
          <p:nvPr/>
        </p:nvSpPr>
        <p:spPr>
          <a:xfrm>
            <a:off x="9141980" y="2865707"/>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0" name="Freeform 10"/>
          <p:cNvSpPr/>
          <p:nvPr/>
        </p:nvSpPr>
        <p:spPr>
          <a:xfrm>
            <a:off x="9141980" y="5325260"/>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1" name="Freeform 11"/>
          <p:cNvSpPr/>
          <p:nvPr/>
        </p:nvSpPr>
        <p:spPr>
          <a:xfrm>
            <a:off x="9141980"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2" name="Freeform 12"/>
          <p:cNvSpPr/>
          <p:nvPr/>
        </p:nvSpPr>
        <p:spPr>
          <a:xfrm>
            <a:off x="6545735" y="406153"/>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3" name="Freeform 13"/>
          <p:cNvSpPr/>
          <p:nvPr/>
        </p:nvSpPr>
        <p:spPr>
          <a:xfrm>
            <a:off x="6545735" y="2865707"/>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4" name="Freeform 14"/>
          <p:cNvSpPr/>
          <p:nvPr/>
        </p:nvSpPr>
        <p:spPr>
          <a:xfrm>
            <a:off x="6545735" y="5325260"/>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5" name="Freeform 15"/>
          <p:cNvSpPr/>
          <p:nvPr/>
        </p:nvSpPr>
        <p:spPr>
          <a:xfrm>
            <a:off x="6545735"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6" name="Freeform 16"/>
          <p:cNvSpPr/>
          <p:nvPr/>
        </p:nvSpPr>
        <p:spPr>
          <a:xfrm>
            <a:off x="14334470" y="406153"/>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7" name="Freeform 17"/>
          <p:cNvSpPr/>
          <p:nvPr/>
        </p:nvSpPr>
        <p:spPr>
          <a:xfrm>
            <a:off x="14334470" y="2865707"/>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8" name="Freeform 18"/>
          <p:cNvSpPr/>
          <p:nvPr/>
        </p:nvSpPr>
        <p:spPr>
          <a:xfrm>
            <a:off x="14334470" y="5325260"/>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9" name="Freeform 19"/>
          <p:cNvSpPr/>
          <p:nvPr/>
        </p:nvSpPr>
        <p:spPr>
          <a:xfrm>
            <a:off x="14334470"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grpSp>
        <p:nvGrpSpPr>
          <p:cNvPr id="20" name="Group 20"/>
          <p:cNvGrpSpPr/>
          <p:nvPr/>
        </p:nvGrpSpPr>
        <p:grpSpPr>
          <a:xfrm>
            <a:off x="2553776" y="1840510"/>
            <a:ext cx="7301967" cy="7301967"/>
            <a:chOff x="0" y="0"/>
            <a:chExt cx="9735956" cy="9735957"/>
          </a:xfrm>
        </p:grpSpPr>
        <p:sp>
          <p:nvSpPr>
            <p:cNvPr id="21" name="Freeform 21"/>
            <p:cNvSpPr/>
            <p:nvPr/>
          </p:nvSpPr>
          <p:spPr>
            <a:xfrm>
              <a:off x="0" y="0"/>
              <a:ext cx="9735947" cy="9735947"/>
            </a:xfrm>
            <a:custGeom>
              <a:avLst/>
              <a:gdLst/>
              <a:ahLst/>
              <a:cxnLst/>
              <a:rect l="l" t="t" r="r" b="b"/>
              <a:pathLst>
                <a:path w="9735947" h="9735947">
                  <a:moveTo>
                    <a:pt x="4868037" y="0"/>
                  </a:moveTo>
                  <a:cubicBezTo>
                    <a:pt x="7557008" y="0"/>
                    <a:pt x="9735947" y="2178939"/>
                    <a:pt x="9735947" y="4868037"/>
                  </a:cubicBezTo>
                  <a:cubicBezTo>
                    <a:pt x="9735947" y="7557135"/>
                    <a:pt x="7557008" y="9735947"/>
                    <a:pt x="4868037" y="9735947"/>
                  </a:cubicBezTo>
                  <a:cubicBezTo>
                    <a:pt x="2179066" y="9735947"/>
                    <a:pt x="0" y="7557008"/>
                    <a:pt x="0" y="4868037"/>
                  </a:cubicBezTo>
                  <a:cubicBezTo>
                    <a:pt x="0" y="2179066"/>
                    <a:pt x="2178939" y="0"/>
                    <a:pt x="4868037" y="0"/>
                  </a:cubicBezTo>
                  <a:close/>
                </a:path>
              </a:pathLst>
            </a:custGeom>
            <a:solidFill>
              <a:srgbClr val="2831A2"/>
            </a:solidFill>
          </p:spPr>
        </p:sp>
      </p:grpSp>
      <p:sp>
        <p:nvSpPr>
          <p:cNvPr id="22" name="Freeform 22"/>
          <p:cNvSpPr/>
          <p:nvPr/>
        </p:nvSpPr>
        <p:spPr>
          <a:xfrm rot="-5115457">
            <a:off x="1417707" y="1092039"/>
            <a:ext cx="6927984" cy="6942754"/>
          </a:xfrm>
          <a:custGeom>
            <a:avLst/>
            <a:gdLst/>
            <a:ahLst/>
            <a:cxnLst/>
            <a:rect l="l" t="t" r="r" b="b"/>
            <a:pathLst>
              <a:path w="6927984" h="6942754">
                <a:moveTo>
                  <a:pt x="0" y="0"/>
                </a:moveTo>
                <a:lnTo>
                  <a:pt x="6927985" y="0"/>
                </a:lnTo>
                <a:lnTo>
                  <a:pt x="6927985" y="6942754"/>
                </a:lnTo>
                <a:lnTo>
                  <a:pt x="0" y="6942754"/>
                </a:lnTo>
                <a:lnTo>
                  <a:pt x="0" y="0"/>
                </a:lnTo>
                <a:close/>
              </a:path>
            </a:pathLst>
          </a:custGeom>
          <a:blipFill>
            <a:blip r:embed="rId7">
              <a:extLst>
                <a:ext uri="{96DAC541-7B7A-43D3-8B79-37D633B846F1}">
                  <asvg:svgBlip xmlns:asvg="http://schemas.microsoft.com/office/drawing/2016/SVG/main" r:embed="rId8"/>
                </a:ext>
              </a:extLst>
            </a:blip>
            <a:stretch>
              <a:fillRect r="-144" b="-322"/>
            </a:stretch>
          </a:blipFill>
        </p:spPr>
      </p:sp>
      <p:sp>
        <p:nvSpPr>
          <p:cNvPr id="23" name="TextBox 23"/>
          <p:cNvSpPr txBox="1"/>
          <p:nvPr/>
        </p:nvSpPr>
        <p:spPr>
          <a:xfrm>
            <a:off x="2311489" y="3533324"/>
            <a:ext cx="5482998" cy="2559123"/>
          </a:xfrm>
          <a:prstGeom prst="rect">
            <a:avLst/>
          </a:prstGeom>
        </p:spPr>
        <p:txBody>
          <a:bodyPr lIns="0" tIns="0" rIns="0" bIns="0" rtlCol="0" anchor="t">
            <a:spAutoFit/>
          </a:bodyPr>
          <a:lstStyle/>
          <a:p>
            <a:pPr algn="ctr">
              <a:lnSpc>
                <a:spcPts val="9799"/>
              </a:lnSpc>
            </a:pPr>
            <a:r>
              <a:rPr lang="en-US" sz="9333" spc="-93" dirty="0">
                <a:solidFill>
                  <a:srgbClr val="FFFFFF"/>
                </a:solidFill>
                <a:latin typeface="Arimo"/>
                <a:ea typeface="Arimo"/>
                <a:cs typeface="Arimo"/>
                <a:sym typeface="Arimo"/>
              </a:rPr>
              <a:t>Data Analytics</a:t>
            </a:r>
          </a:p>
        </p:txBody>
      </p:sp>
      <p:pic>
        <p:nvPicPr>
          <p:cNvPr id="24" name="Picture 24">
            <a:hlinkClick r:id="" action="ppaction://media"/>
          </p:cNvPr>
          <p:cNvPicPr>
            <a:picLocks noChangeAspect="1"/>
          </p:cNvPicPr>
          <p:nvPr>
            <a:audioFile r:link="rId1"/>
            <p:extLst>
              <p:ext uri="{DAA4B4D4-6D71-4841-9C94-3DE7FCFB9230}">
                <p14:media xmlns:p14="http://schemas.microsoft.com/office/powerpoint/2010/main" r:embed="rId2">
                  <p14:trim/>
                  <p14:fade out="5000"/>
                </p14:media>
              </p:ext>
            </p:extLst>
          </p:nvPr>
        </p:nvPicPr>
        <p:blipFill>
          <a:blip r:embed="rId9"/>
          <a:stretch>
            <a:fillRect/>
          </a:stretch>
        </p:blipFill>
        <p:spPr>
          <a:xfrm>
            <a:off x="15939357" y="8804255"/>
            <a:ext cx="57150" cy="57150"/>
          </a:xfrm>
          <a:prstGeom prst="rect">
            <a:avLst/>
          </a:prstGeom>
        </p:spPr>
      </p:pic>
    </p:spTree>
  </p:cSld>
  <p:clrMapOvr>
    <a:masterClrMapping/>
  </p:clrMapOvr>
  <p:timing>
    <p:tnLst>
      <p:par>
        <p:cTn id="1" dur="indefinite" restart="never" nodeType="tmRoot">
          <p:childTnLst>
            <p:cmd cmd="playFrom(0.0)">
              <p:cBhvr>
                <p:cTn id="2"/>
                <p:tgtEl>
                  <p:spTgt spid="24"/>
                </p:tgtEl>
              </p:cBhvr>
            </p:cmd>
            <p:audio>
              <p:cMediaNode vol="100000" showWhenStopped="0">
                <p:cTn id="3"/>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25940" y="9490985"/>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3" name="Freeform 3"/>
          <p:cNvSpPr/>
          <p:nvPr/>
        </p:nvSpPr>
        <p:spPr>
          <a:xfrm>
            <a:off x="10611795"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4" name="Freeform 4"/>
          <p:cNvSpPr/>
          <p:nvPr/>
        </p:nvSpPr>
        <p:spPr>
          <a:xfrm>
            <a:off x="8097650" y="9490985"/>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5" name="Freeform 5"/>
          <p:cNvSpPr/>
          <p:nvPr/>
        </p:nvSpPr>
        <p:spPr>
          <a:xfrm>
            <a:off x="15640085"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6" name="Freeform 6"/>
          <p:cNvSpPr/>
          <p:nvPr/>
        </p:nvSpPr>
        <p:spPr>
          <a:xfrm>
            <a:off x="5583504"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7" name="Freeform 7"/>
          <p:cNvSpPr/>
          <p:nvPr/>
        </p:nvSpPr>
        <p:spPr>
          <a:xfrm>
            <a:off x="3069359" y="9490985"/>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8" name="Freeform 8"/>
          <p:cNvSpPr/>
          <p:nvPr/>
        </p:nvSpPr>
        <p:spPr>
          <a:xfrm>
            <a:off x="555213"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grpSp>
        <p:nvGrpSpPr>
          <p:cNvPr id="9" name="Group 9"/>
          <p:cNvGrpSpPr/>
          <p:nvPr/>
        </p:nvGrpSpPr>
        <p:grpSpPr>
          <a:xfrm rot="1153642">
            <a:off x="1398347" y="9193174"/>
            <a:ext cx="3062454" cy="3062454"/>
            <a:chOff x="0" y="0"/>
            <a:chExt cx="4083272" cy="4083272"/>
          </a:xfrm>
        </p:grpSpPr>
        <p:sp>
          <p:nvSpPr>
            <p:cNvPr id="10" name="Freeform 10"/>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11" name="Freeform 11"/>
          <p:cNvSpPr/>
          <p:nvPr/>
        </p:nvSpPr>
        <p:spPr>
          <a:xfrm rot="1153642">
            <a:off x="1042542" y="8743238"/>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5">
              <a:extLst>
                <a:ext uri="{96DAC541-7B7A-43D3-8B79-37D633B846F1}">
                  <asvg:svgBlip xmlns:asvg="http://schemas.microsoft.com/office/drawing/2016/SVG/main" r:embed="rId6"/>
                </a:ext>
              </a:extLst>
            </a:blip>
            <a:stretch>
              <a:fillRect r="-224" b="-322"/>
            </a:stretch>
          </a:blipFill>
        </p:spPr>
      </p:sp>
      <p:sp>
        <p:nvSpPr>
          <p:cNvPr id="12" name="Freeform 12"/>
          <p:cNvSpPr/>
          <p:nvPr/>
        </p:nvSpPr>
        <p:spPr>
          <a:xfrm>
            <a:off x="13226479" y="-123538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3" name="Freeform 13"/>
          <p:cNvSpPr/>
          <p:nvPr/>
        </p:nvSpPr>
        <p:spPr>
          <a:xfrm>
            <a:off x="10712334"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4" name="Freeform 14"/>
          <p:cNvSpPr/>
          <p:nvPr/>
        </p:nvSpPr>
        <p:spPr>
          <a:xfrm>
            <a:off x="8198189" y="-123538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5" name="Freeform 15"/>
          <p:cNvSpPr/>
          <p:nvPr/>
        </p:nvSpPr>
        <p:spPr>
          <a:xfrm>
            <a:off x="15740624"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6" name="Freeform 16"/>
          <p:cNvSpPr/>
          <p:nvPr/>
        </p:nvSpPr>
        <p:spPr>
          <a:xfrm>
            <a:off x="5684043"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7" name="Freeform 17"/>
          <p:cNvSpPr/>
          <p:nvPr/>
        </p:nvSpPr>
        <p:spPr>
          <a:xfrm>
            <a:off x="3169898" y="-123538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8" name="Freeform 18"/>
          <p:cNvSpPr/>
          <p:nvPr/>
        </p:nvSpPr>
        <p:spPr>
          <a:xfrm>
            <a:off x="655752"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grpSp>
        <p:nvGrpSpPr>
          <p:cNvPr id="19" name="Group 19"/>
          <p:cNvGrpSpPr/>
          <p:nvPr/>
        </p:nvGrpSpPr>
        <p:grpSpPr>
          <a:xfrm>
            <a:off x="0" y="0"/>
            <a:ext cx="2386482" cy="10287000"/>
            <a:chOff x="0" y="0"/>
            <a:chExt cx="3181976" cy="13716000"/>
          </a:xfrm>
        </p:grpSpPr>
        <p:sp>
          <p:nvSpPr>
            <p:cNvPr id="20" name="Freeform 20"/>
            <p:cNvSpPr/>
            <p:nvPr/>
          </p:nvSpPr>
          <p:spPr>
            <a:xfrm>
              <a:off x="0" y="0"/>
              <a:ext cx="3181985" cy="13716000"/>
            </a:xfrm>
            <a:custGeom>
              <a:avLst/>
              <a:gdLst/>
              <a:ahLst/>
              <a:cxnLst/>
              <a:rect l="l" t="t" r="r" b="b"/>
              <a:pathLst>
                <a:path w="3181985" h="13716000">
                  <a:moveTo>
                    <a:pt x="0" y="0"/>
                  </a:moveTo>
                  <a:lnTo>
                    <a:pt x="3181985" y="0"/>
                  </a:lnTo>
                  <a:lnTo>
                    <a:pt x="3181985" y="13716000"/>
                  </a:lnTo>
                  <a:lnTo>
                    <a:pt x="0" y="13716000"/>
                  </a:lnTo>
                  <a:close/>
                </a:path>
              </a:pathLst>
            </a:custGeom>
            <a:gradFill rotWithShape="1">
              <a:gsLst>
                <a:gs pos="0">
                  <a:srgbClr val="004AAD">
                    <a:alpha val="100000"/>
                  </a:srgbClr>
                </a:gs>
                <a:gs pos="100000">
                  <a:srgbClr val="CB6CE6">
                    <a:alpha val="100000"/>
                  </a:srgbClr>
                </a:gs>
              </a:gsLst>
              <a:lin ang="0"/>
            </a:gradFill>
          </p:spPr>
        </p:sp>
      </p:grpSp>
      <p:grpSp>
        <p:nvGrpSpPr>
          <p:cNvPr id="21" name="Group 21"/>
          <p:cNvGrpSpPr/>
          <p:nvPr/>
        </p:nvGrpSpPr>
        <p:grpSpPr>
          <a:xfrm>
            <a:off x="16998300" y="-1377303"/>
            <a:ext cx="3062454" cy="3062454"/>
            <a:chOff x="0" y="0"/>
            <a:chExt cx="4083272" cy="4083272"/>
          </a:xfrm>
        </p:grpSpPr>
        <p:sp>
          <p:nvSpPr>
            <p:cNvPr id="22" name="Freeform 22"/>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23" name="Freeform 23"/>
          <p:cNvSpPr/>
          <p:nvPr/>
        </p:nvSpPr>
        <p:spPr>
          <a:xfrm>
            <a:off x="16515246" y="-1685151"/>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5">
              <a:extLst>
                <a:ext uri="{96DAC541-7B7A-43D3-8B79-37D633B846F1}">
                  <asvg:svgBlip xmlns:asvg="http://schemas.microsoft.com/office/drawing/2016/SVG/main" r:embed="rId6"/>
                </a:ext>
              </a:extLst>
            </a:blip>
            <a:stretch>
              <a:fillRect r="-224" b="-322"/>
            </a:stretch>
          </a:blipFill>
        </p:spPr>
      </p:sp>
      <p:sp>
        <p:nvSpPr>
          <p:cNvPr id="24" name="Freeform 24"/>
          <p:cNvSpPr/>
          <p:nvPr/>
        </p:nvSpPr>
        <p:spPr>
          <a:xfrm>
            <a:off x="3963242" y="781697"/>
            <a:ext cx="13035058" cy="8880133"/>
          </a:xfrm>
          <a:custGeom>
            <a:avLst/>
            <a:gdLst/>
            <a:ahLst/>
            <a:cxnLst/>
            <a:rect l="l" t="t" r="r" b="b"/>
            <a:pathLst>
              <a:path w="13035058" h="8880133">
                <a:moveTo>
                  <a:pt x="0" y="0"/>
                </a:moveTo>
                <a:lnTo>
                  <a:pt x="13035058" y="0"/>
                </a:lnTo>
                <a:lnTo>
                  <a:pt x="13035058" y="8880133"/>
                </a:lnTo>
                <a:lnTo>
                  <a:pt x="0" y="8880133"/>
                </a:lnTo>
                <a:lnTo>
                  <a:pt x="0" y="0"/>
                </a:lnTo>
                <a:close/>
              </a:path>
            </a:pathLst>
          </a:custGeom>
          <a:blipFill>
            <a:blip r:embed="rId7"/>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25940" y="9490985"/>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3" name="Freeform 3"/>
          <p:cNvSpPr/>
          <p:nvPr/>
        </p:nvSpPr>
        <p:spPr>
          <a:xfrm>
            <a:off x="10611795"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4" name="Freeform 4"/>
          <p:cNvSpPr/>
          <p:nvPr/>
        </p:nvSpPr>
        <p:spPr>
          <a:xfrm>
            <a:off x="8097650" y="9490985"/>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5" name="Freeform 5"/>
          <p:cNvSpPr/>
          <p:nvPr/>
        </p:nvSpPr>
        <p:spPr>
          <a:xfrm>
            <a:off x="15640085"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6" name="Freeform 6"/>
          <p:cNvSpPr/>
          <p:nvPr/>
        </p:nvSpPr>
        <p:spPr>
          <a:xfrm>
            <a:off x="5583504"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7" name="Freeform 7"/>
          <p:cNvSpPr/>
          <p:nvPr/>
        </p:nvSpPr>
        <p:spPr>
          <a:xfrm>
            <a:off x="3069359" y="9490985"/>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8" name="Freeform 8"/>
          <p:cNvSpPr/>
          <p:nvPr/>
        </p:nvSpPr>
        <p:spPr>
          <a:xfrm>
            <a:off x="555213"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grpSp>
        <p:nvGrpSpPr>
          <p:cNvPr id="9" name="Group 9"/>
          <p:cNvGrpSpPr/>
          <p:nvPr/>
        </p:nvGrpSpPr>
        <p:grpSpPr>
          <a:xfrm rot="1153642">
            <a:off x="1398347" y="9193174"/>
            <a:ext cx="3062454" cy="3062454"/>
            <a:chOff x="0" y="0"/>
            <a:chExt cx="4083272" cy="4083272"/>
          </a:xfrm>
        </p:grpSpPr>
        <p:sp>
          <p:nvSpPr>
            <p:cNvPr id="10" name="Freeform 10"/>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11" name="Freeform 11"/>
          <p:cNvSpPr/>
          <p:nvPr/>
        </p:nvSpPr>
        <p:spPr>
          <a:xfrm rot="1153642">
            <a:off x="1042542" y="8743238"/>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5">
              <a:extLst>
                <a:ext uri="{96DAC541-7B7A-43D3-8B79-37D633B846F1}">
                  <asvg:svgBlip xmlns:asvg="http://schemas.microsoft.com/office/drawing/2016/SVG/main" r:embed="rId6"/>
                </a:ext>
              </a:extLst>
            </a:blip>
            <a:stretch>
              <a:fillRect r="-224" b="-322"/>
            </a:stretch>
          </a:blipFill>
        </p:spPr>
      </p:sp>
      <p:sp>
        <p:nvSpPr>
          <p:cNvPr id="12" name="Freeform 12"/>
          <p:cNvSpPr/>
          <p:nvPr/>
        </p:nvSpPr>
        <p:spPr>
          <a:xfrm>
            <a:off x="13226479" y="-123538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3" name="Freeform 13"/>
          <p:cNvSpPr/>
          <p:nvPr/>
        </p:nvSpPr>
        <p:spPr>
          <a:xfrm>
            <a:off x="10712334"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4" name="Freeform 14"/>
          <p:cNvSpPr/>
          <p:nvPr/>
        </p:nvSpPr>
        <p:spPr>
          <a:xfrm>
            <a:off x="8198189" y="-123538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5" name="Freeform 15"/>
          <p:cNvSpPr/>
          <p:nvPr/>
        </p:nvSpPr>
        <p:spPr>
          <a:xfrm>
            <a:off x="15740624"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6" name="Freeform 16"/>
          <p:cNvSpPr/>
          <p:nvPr/>
        </p:nvSpPr>
        <p:spPr>
          <a:xfrm>
            <a:off x="5684043"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7" name="Freeform 17"/>
          <p:cNvSpPr/>
          <p:nvPr/>
        </p:nvSpPr>
        <p:spPr>
          <a:xfrm>
            <a:off x="3169898" y="-123538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8" name="Freeform 18"/>
          <p:cNvSpPr/>
          <p:nvPr/>
        </p:nvSpPr>
        <p:spPr>
          <a:xfrm>
            <a:off x="655752"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grpSp>
        <p:nvGrpSpPr>
          <p:cNvPr id="19" name="Group 19"/>
          <p:cNvGrpSpPr/>
          <p:nvPr/>
        </p:nvGrpSpPr>
        <p:grpSpPr>
          <a:xfrm>
            <a:off x="0" y="0"/>
            <a:ext cx="2386482" cy="10287000"/>
            <a:chOff x="0" y="0"/>
            <a:chExt cx="3181976" cy="13716000"/>
          </a:xfrm>
        </p:grpSpPr>
        <p:sp>
          <p:nvSpPr>
            <p:cNvPr id="20" name="Freeform 20"/>
            <p:cNvSpPr/>
            <p:nvPr/>
          </p:nvSpPr>
          <p:spPr>
            <a:xfrm>
              <a:off x="0" y="0"/>
              <a:ext cx="3181985" cy="13716000"/>
            </a:xfrm>
            <a:custGeom>
              <a:avLst/>
              <a:gdLst/>
              <a:ahLst/>
              <a:cxnLst/>
              <a:rect l="l" t="t" r="r" b="b"/>
              <a:pathLst>
                <a:path w="3181985" h="13716000">
                  <a:moveTo>
                    <a:pt x="0" y="0"/>
                  </a:moveTo>
                  <a:lnTo>
                    <a:pt x="3181985" y="0"/>
                  </a:lnTo>
                  <a:lnTo>
                    <a:pt x="3181985" y="13716000"/>
                  </a:lnTo>
                  <a:lnTo>
                    <a:pt x="0" y="13716000"/>
                  </a:lnTo>
                  <a:close/>
                </a:path>
              </a:pathLst>
            </a:custGeom>
            <a:gradFill rotWithShape="1">
              <a:gsLst>
                <a:gs pos="0">
                  <a:srgbClr val="004AAD">
                    <a:alpha val="100000"/>
                  </a:srgbClr>
                </a:gs>
                <a:gs pos="100000">
                  <a:srgbClr val="CB6CE6">
                    <a:alpha val="100000"/>
                  </a:srgbClr>
                </a:gs>
              </a:gsLst>
              <a:lin ang="0"/>
            </a:gradFill>
          </p:spPr>
        </p:sp>
      </p:grpSp>
      <p:grpSp>
        <p:nvGrpSpPr>
          <p:cNvPr id="21" name="Group 21"/>
          <p:cNvGrpSpPr/>
          <p:nvPr/>
        </p:nvGrpSpPr>
        <p:grpSpPr>
          <a:xfrm>
            <a:off x="16998300" y="-1377303"/>
            <a:ext cx="3062454" cy="3062454"/>
            <a:chOff x="0" y="0"/>
            <a:chExt cx="4083272" cy="4083272"/>
          </a:xfrm>
        </p:grpSpPr>
        <p:sp>
          <p:nvSpPr>
            <p:cNvPr id="22" name="Freeform 22"/>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23" name="Freeform 23"/>
          <p:cNvSpPr/>
          <p:nvPr/>
        </p:nvSpPr>
        <p:spPr>
          <a:xfrm>
            <a:off x="16515246" y="-1685151"/>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5">
              <a:extLst>
                <a:ext uri="{96DAC541-7B7A-43D3-8B79-37D633B846F1}">
                  <asvg:svgBlip xmlns:asvg="http://schemas.microsoft.com/office/drawing/2016/SVG/main" r:embed="rId6"/>
                </a:ext>
              </a:extLst>
            </a:blip>
            <a:stretch>
              <a:fillRect r="-224" b="-322"/>
            </a:stretch>
          </a:blipFill>
        </p:spPr>
      </p:sp>
      <p:graphicFrame>
        <p:nvGraphicFramePr>
          <p:cNvPr id="24" name="Table 24"/>
          <p:cNvGraphicFramePr>
            <a:graphicFrameLocks noGrp="1"/>
          </p:cNvGraphicFramePr>
          <p:nvPr/>
        </p:nvGraphicFramePr>
        <p:xfrm>
          <a:off x="4005013" y="8142536"/>
          <a:ext cx="13803975" cy="1348449"/>
        </p:xfrm>
        <a:graphic>
          <a:graphicData uri="http://schemas.openxmlformats.org/drawingml/2006/table">
            <a:tbl>
              <a:tblPr/>
              <a:tblGrid>
                <a:gridCol w="13803975">
                  <a:extLst>
                    <a:ext uri="{9D8B030D-6E8A-4147-A177-3AD203B41FA5}">
                      <a16:colId xmlns:a16="http://schemas.microsoft.com/office/drawing/2014/main" val="20000"/>
                    </a:ext>
                  </a:extLst>
                </a:gridCol>
              </a:tblGrid>
              <a:tr h="1348449">
                <a:tc>
                  <a:txBody>
                    <a:bodyPr/>
                    <a:lstStyle/>
                    <a:p>
                      <a:pPr marL="0" lvl="0" indent="0" algn="l">
                        <a:lnSpc>
                          <a:spcPts val="3318"/>
                        </a:lnSpc>
                        <a:spcBef>
                          <a:spcPct val="0"/>
                        </a:spcBef>
                        <a:defRPr/>
                      </a:pPr>
                      <a:r>
                        <a:rPr lang="en-US" sz="2370" dirty="0">
                          <a:solidFill>
                            <a:srgbClr val="000000"/>
                          </a:solidFill>
                          <a:latin typeface="Abstracted Dream 剣は夢の如し"/>
                          <a:ea typeface="Abstracted Dream 剣は夢の如し"/>
                          <a:cs typeface="Abstracted Dream 剣は夢の如し"/>
                          <a:sym typeface="Abstracted Dream 剣は夢の如し"/>
                        </a:rPr>
                        <a:t>THE DATA SHOWS THAT MAY HAS THE HIGHEST NUMBER OF POSTS WITH 2,138, FOLLOWED BY AUGUST WITH 2,114, AND JANUARY WITH 2,126. OTHER NOTABLE MONTHS ARE DECEMBER WITH 2,092 POSTS AND JULY WITH 2.070. THESE MONTHS SHOW INCREASED ENGAGEMENT, MAKING THEM IDEAL FOR MAXIMIZING MARKETING EFFORTS.</a:t>
                      </a:r>
                      <a:endParaRPr lang="en-US" sz="1100" dirty="0"/>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5" name="Freeform 25"/>
          <p:cNvSpPr/>
          <p:nvPr/>
        </p:nvSpPr>
        <p:spPr>
          <a:xfrm>
            <a:off x="4403451" y="1028700"/>
            <a:ext cx="11927280" cy="6946396"/>
          </a:xfrm>
          <a:custGeom>
            <a:avLst/>
            <a:gdLst/>
            <a:ahLst/>
            <a:cxnLst/>
            <a:rect l="l" t="t" r="r" b="b"/>
            <a:pathLst>
              <a:path w="11927280" h="6946396">
                <a:moveTo>
                  <a:pt x="0" y="0"/>
                </a:moveTo>
                <a:lnTo>
                  <a:pt x="11927280" y="0"/>
                </a:lnTo>
                <a:lnTo>
                  <a:pt x="11927280" y="6946396"/>
                </a:lnTo>
                <a:lnTo>
                  <a:pt x="0" y="6946396"/>
                </a:lnTo>
                <a:lnTo>
                  <a:pt x="0" y="0"/>
                </a:lnTo>
                <a:close/>
              </a:path>
            </a:pathLst>
          </a:custGeom>
          <a:blipFill>
            <a:blip r:embed="rId7"/>
            <a:stretch>
              <a:fillRect t="-1405" b="-1799"/>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0143618" y="5003701"/>
            <a:ext cx="942466" cy="279598"/>
          </a:xfrm>
          <a:custGeom>
            <a:avLst/>
            <a:gdLst/>
            <a:ahLst/>
            <a:cxnLst/>
            <a:rect l="l" t="t" r="r" b="b"/>
            <a:pathLst>
              <a:path w="942466" h="279598">
                <a:moveTo>
                  <a:pt x="0" y="0"/>
                </a:moveTo>
                <a:lnTo>
                  <a:pt x="942466" y="0"/>
                </a:lnTo>
                <a:lnTo>
                  <a:pt x="942466" y="279598"/>
                </a:lnTo>
                <a:lnTo>
                  <a:pt x="0" y="279598"/>
                </a:lnTo>
                <a:lnTo>
                  <a:pt x="0" y="0"/>
                </a:lnTo>
                <a:close/>
              </a:path>
            </a:pathLst>
          </a:custGeom>
          <a:blipFill>
            <a:blip r:embed="rId3">
              <a:extLst>
                <a:ext uri="{96DAC541-7B7A-43D3-8B79-37D633B846F1}">
                  <asvg:svgBlip xmlns:asvg="http://schemas.microsoft.com/office/drawing/2016/SVG/main" r:embed="rId4"/>
                </a:ext>
              </a:extLst>
            </a:blip>
            <a:stretch>
              <a:fillRect b="-2145"/>
            </a:stretch>
          </a:blipFill>
        </p:spPr>
      </p:sp>
      <p:sp>
        <p:nvSpPr>
          <p:cNvPr id="3" name="Freeform 3"/>
          <p:cNvSpPr/>
          <p:nvPr/>
        </p:nvSpPr>
        <p:spPr>
          <a:xfrm rot="5400000">
            <a:off x="10143618" y="2227332"/>
            <a:ext cx="942466" cy="279598"/>
          </a:xfrm>
          <a:custGeom>
            <a:avLst/>
            <a:gdLst/>
            <a:ahLst/>
            <a:cxnLst/>
            <a:rect l="l" t="t" r="r" b="b"/>
            <a:pathLst>
              <a:path w="942466" h="279598">
                <a:moveTo>
                  <a:pt x="0" y="0"/>
                </a:moveTo>
                <a:lnTo>
                  <a:pt x="942466" y="0"/>
                </a:lnTo>
                <a:lnTo>
                  <a:pt x="942466" y="279598"/>
                </a:lnTo>
                <a:lnTo>
                  <a:pt x="0" y="279598"/>
                </a:lnTo>
                <a:lnTo>
                  <a:pt x="0" y="0"/>
                </a:lnTo>
                <a:close/>
              </a:path>
            </a:pathLst>
          </a:custGeom>
          <a:blipFill>
            <a:blip r:embed="rId3">
              <a:extLst>
                <a:ext uri="{96DAC541-7B7A-43D3-8B79-37D633B846F1}">
                  <asvg:svgBlip xmlns:asvg="http://schemas.microsoft.com/office/drawing/2016/SVG/main" r:embed="rId4"/>
                </a:ext>
              </a:extLst>
            </a:blip>
            <a:stretch>
              <a:fillRect b="-2145"/>
            </a:stretch>
          </a:blipFill>
        </p:spPr>
      </p:sp>
      <p:sp>
        <p:nvSpPr>
          <p:cNvPr id="4" name="Freeform 4"/>
          <p:cNvSpPr/>
          <p:nvPr/>
        </p:nvSpPr>
        <p:spPr>
          <a:xfrm rot="5400000">
            <a:off x="10143618" y="7780070"/>
            <a:ext cx="942466" cy="279598"/>
          </a:xfrm>
          <a:custGeom>
            <a:avLst/>
            <a:gdLst/>
            <a:ahLst/>
            <a:cxnLst/>
            <a:rect l="l" t="t" r="r" b="b"/>
            <a:pathLst>
              <a:path w="942466" h="279598">
                <a:moveTo>
                  <a:pt x="0" y="0"/>
                </a:moveTo>
                <a:lnTo>
                  <a:pt x="942466" y="0"/>
                </a:lnTo>
                <a:lnTo>
                  <a:pt x="942466" y="279598"/>
                </a:lnTo>
                <a:lnTo>
                  <a:pt x="0" y="279598"/>
                </a:lnTo>
                <a:lnTo>
                  <a:pt x="0" y="0"/>
                </a:lnTo>
                <a:close/>
              </a:path>
            </a:pathLst>
          </a:custGeom>
          <a:blipFill>
            <a:blip r:embed="rId3">
              <a:extLst>
                <a:ext uri="{96DAC541-7B7A-43D3-8B79-37D633B846F1}">
                  <asvg:svgBlip xmlns:asvg="http://schemas.microsoft.com/office/drawing/2016/SVG/main" r:embed="rId4"/>
                </a:ext>
              </a:extLst>
            </a:blip>
            <a:stretch>
              <a:fillRect b="-2145"/>
            </a:stretch>
          </a:blipFill>
        </p:spPr>
      </p:sp>
      <p:sp>
        <p:nvSpPr>
          <p:cNvPr id="5" name="Freeform 5"/>
          <p:cNvSpPr/>
          <p:nvPr/>
        </p:nvSpPr>
        <p:spPr>
          <a:xfrm>
            <a:off x="5438298" y="1161805"/>
            <a:ext cx="5036754" cy="7963390"/>
          </a:xfrm>
          <a:custGeom>
            <a:avLst/>
            <a:gdLst/>
            <a:ahLst/>
            <a:cxnLst/>
            <a:rect l="l" t="t" r="r" b="b"/>
            <a:pathLst>
              <a:path w="5036754" h="7963390">
                <a:moveTo>
                  <a:pt x="0" y="0"/>
                </a:moveTo>
                <a:lnTo>
                  <a:pt x="5036754" y="0"/>
                </a:lnTo>
                <a:lnTo>
                  <a:pt x="5036754" y="7963390"/>
                </a:lnTo>
                <a:lnTo>
                  <a:pt x="0" y="7963390"/>
                </a:lnTo>
                <a:lnTo>
                  <a:pt x="0" y="0"/>
                </a:lnTo>
                <a:close/>
              </a:path>
            </a:pathLst>
          </a:custGeom>
          <a:blipFill>
            <a:blip r:embed="rId5"/>
            <a:stretch>
              <a:fillRect l="-4432" t="-1671" r="-4494" b="-1671"/>
            </a:stretch>
          </a:blipFill>
        </p:spPr>
      </p:sp>
      <p:sp>
        <p:nvSpPr>
          <p:cNvPr id="6" name="TextBox 6"/>
          <p:cNvSpPr txBox="1"/>
          <p:nvPr/>
        </p:nvSpPr>
        <p:spPr>
          <a:xfrm>
            <a:off x="457200" y="4501500"/>
            <a:ext cx="4703553" cy="1247775"/>
          </a:xfrm>
          <a:prstGeom prst="rect">
            <a:avLst/>
          </a:prstGeom>
        </p:spPr>
        <p:txBody>
          <a:bodyPr lIns="0" tIns="0" rIns="0" bIns="0" rtlCol="0" anchor="t">
            <a:spAutoFit/>
          </a:bodyPr>
          <a:lstStyle/>
          <a:p>
            <a:pPr algn="l">
              <a:lnSpc>
                <a:spcPts val="9600"/>
              </a:lnSpc>
            </a:pPr>
            <a:r>
              <a:rPr lang="en-US" sz="8000" spc="-80">
                <a:solidFill>
                  <a:srgbClr val="000000"/>
                </a:solidFill>
                <a:latin typeface="Arimo"/>
                <a:ea typeface="Arimo"/>
                <a:cs typeface="Arimo"/>
                <a:sym typeface="Arimo"/>
              </a:rPr>
              <a:t>Summary</a:t>
            </a:r>
          </a:p>
        </p:txBody>
      </p:sp>
      <p:sp>
        <p:nvSpPr>
          <p:cNvPr id="7" name="Freeform 7"/>
          <p:cNvSpPr/>
          <p:nvPr/>
        </p:nvSpPr>
        <p:spPr>
          <a:xfrm>
            <a:off x="7869468" y="9481425"/>
            <a:ext cx="2168902" cy="2017079"/>
          </a:xfrm>
          <a:custGeom>
            <a:avLst/>
            <a:gdLst/>
            <a:ahLst/>
            <a:cxnLst/>
            <a:rect l="l" t="t" r="r" b="b"/>
            <a:pathLst>
              <a:path w="2168902" h="2017079">
                <a:moveTo>
                  <a:pt x="0" y="0"/>
                </a:moveTo>
                <a:lnTo>
                  <a:pt x="2168903" y="0"/>
                </a:lnTo>
                <a:lnTo>
                  <a:pt x="2168903" y="2017079"/>
                </a:lnTo>
                <a:lnTo>
                  <a:pt x="0" y="2017079"/>
                </a:lnTo>
                <a:lnTo>
                  <a:pt x="0" y="0"/>
                </a:lnTo>
                <a:close/>
              </a:path>
            </a:pathLst>
          </a:custGeom>
          <a:blipFill>
            <a:blip r:embed="rId6">
              <a:alphaModFix amt="80000"/>
              <a:extLst>
                <a:ext uri="{96DAC541-7B7A-43D3-8B79-37D633B846F1}">
                  <asvg:svgBlip xmlns:asvg="http://schemas.microsoft.com/office/drawing/2016/SVG/main" r:embed="rId7"/>
                </a:ext>
              </a:extLst>
            </a:blip>
            <a:stretch>
              <a:fillRect b="-452"/>
            </a:stretch>
          </a:blipFill>
        </p:spPr>
      </p:sp>
      <p:sp>
        <p:nvSpPr>
          <p:cNvPr id="8" name="Freeform 8"/>
          <p:cNvSpPr/>
          <p:nvPr/>
        </p:nvSpPr>
        <p:spPr>
          <a:xfrm>
            <a:off x="5355323" y="9481425"/>
            <a:ext cx="2168902" cy="2017079"/>
          </a:xfrm>
          <a:custGeom>
            <a:avLst/>
            <a:gdLst/>
            <a:ahLst/>
            <a:cxnLst/>
            <a:rect l="l" t="t" r="r" b="b"/>
            <a:pathLst>
              <a:path w="2168902" h="2017079">
                <a:moveTo>
                  <a:pt x="0" y="0"/>
                </a:moveTo>
                <a:lnTo>
                  <a:pt x="2168902" y="0"/>
                </a:lnTo>
                <a:lnTo>
                  <a:pt x="2168902" y="2017079"/>
                </a:lnTo>
                <a:lnTo>
                  <a:pt x="0" y="2017079"/>
                </a:lnTo>
                <a:lnTo>
                  <a:pt x="0" y="0"/>
                </a:lnTo>
                <a:close/>
              </a:path>
            </a:pathLst>
          </a:custGeom>
          <a:blipFill>
            <a:blip r:embed="rId6">
              <a:alphaModFix amt="80000"/>
              <a:extLst>
                <a:ext uri="{96DAC541-7B7A-43D3-8B79-37D633B846F1}">
                  <asvg:svgBlip xmlns:asvg="http://schemas.microsoft.com/office/drawing/2016/SVG/main" r:embed="rId7"/>
                </a:ext>
              </a:extLst>
            </a:blip>
            <a:stretch>
              <a:fillRect b="-452"/>
            </a:stretch>
          </a:blipFill>
        </p:spPr>
      </p:sp>
      <p:sp>
        <p:nvSpPr>
          <p:cNvPr id="9" name="Freeform 9"/>
          <p:cNvSpPr/>
          <p:nvPr/>
        </p:nvSpPr>
        <p:spPr>
          <a:xfrm>
            <a:off x="2841177" y="9481425"/>
            <a:ext cx="2168902" cy="2017079"/>
          </a:xfrm>
          <a:custGeom>
            <a:avLst/>
            <a:gdLst/>
            <a:ahLst/>
            <a:cxnLst/>
            <a:rect l="l" t="t" r="r" b="b"/>
            <a:pathLst>
              <a:path w="2168902" h="2017079">
                <a:moveTo>
                  <a:pt x="0" y="0"/>
                </a:moveTo>
                <a:lnTo>
                  <a:pt x="2168903" y="0"/>
                </a:lnTo>
                <a:lnTo>
                  <a:pt x="2168903" y="2017079"/>
                </a:lnTo>
                <a:lnTo>
                  <a:pt x="0" y="2017079"/>
                </a:lnTo>
                <a:lnTo>
                  <a:pt x="0" y="0"/>
                </a:lnTo>
                <a:close/>
              </a:path>
            </a:pathLst>
          </a:custGeom>
          <a:blipFill>
            <a:blip r:embed="rId6">
              <a:alphaModFix amt="80000"/>
              <a:extLst>
                <a:ext uri="{96DAC541-7B7A-43D3-8B79-37D633B846F1}">
                  <asvg:svgBlip xmlns:asvg="http://schemas.microsoft.com/office/drawing/2016/SVG/main" r:embed="rId7"/>
                </a:ext>
              </a:extLst>
            </a:blip>
            <a:stretch>
              <a:fillRect b="-452"/>
            </a:stretch>
          </a:blipFill>
        </p:spPr>
      </p:sp>
      <p:sp>
        <p:nvSpPr>
          <p:cNvPr id="10" name="Freeform 10"/>
          <p:cNvSpPr/>
          <p:nvPr/>
        </p:nvSpPr>
        <p:spPr>
          <a:xfrm>
            <a:off x="327032" y="9481425"/>
            <a:ext cx="2168902" cy="2017079"/>
          </a:xfrm>
          <a:custGeom>
            <a:avLst/>
            <a:gdLst/>
            <a:ahLst/>
            <a:cxnLst/>
            <a:rect l="l" t="t" r="r" b="b"/>
            <a:pathLst>
              <a:path w="2168902" h="2017079">
                <a:moveTo>
                  <a:pt x="0" y="0"/>
                </a:moveTo>
                <a:lnTo>
                  <a:pt x="2168902" y="0"/>
                </a:lnTo>
                <a:lnTo>
                  <a:pt x="2168902" y="2017079"/>
                </a:lnTo>
                <a:lnTo>
                  <a:pt x="0" y="2017079"/>
                </a:lnTo>
                <a:lnTo>
                  <a:pt x="0" y="0"/>
                </a:lnTo>
                <a:close/>
              </a:path>
            </a:pathLst>
          </a:custGeom>
          <a:blipFill>
            <a:blip r:embed="rId6">
              <a:alphaModFix amt="80000"/>
              <a:extLst>
                <a:ext uri="{96DAC541-7B7A-43D3-8B79-37D633B846F1}">
                  <asvg:svgBlip xmlns:asvg="http://schemas.microsoft.com/office/drawing/2016/SVG/main" r:embed="rId7"/>
                </a:ext>
              </a:extLst>
            </a:blip>
            <a:stretch>
              <a:fillRect b="-452"/>
            </a:stretch>
          </a:blipFill>
        </p:spPr>
      </p:sp>
      <p:sp>
        <p:nvSpPr>
          <p:cNvPr id="11" name="Freeform 11"/>
          <p:cNvSpPr/>
          <p:nvPr/>
        </p:nvSpPr>
        <p:spPr>
          <a:xfrm>
            <a:off x="7869468" y="-1179605"/>
            <a:ext cx="2168902" cy="2017079"/>
          </a:xfrm>
          <a:custGeom>
            <a:avLst/>
            <a:gdLst/>
            <a:ahLst/>
            <a:cxnLst/>
            <a:rect l="l" t="t" r="r" b="b"/>
            <a:pathLst>
              <a:path w="2168902" h="2017079">
                <a:moveTo>
                  <a:pt x="0" y="0"/>
                </a:moveTo>
                <a:lnTo>
                  <a:pt x="2168903" y="0"/>
                </a:lnTo>
                <a:lnTo>
                  <a:pt x="2168903" y="2017079"/>
                </a:lnTo>
                <a:lnTo>
                  <a:pt x="0" y="2017079"/>
                </a:lnTo>
                <a:lnTo>
                  <a:pt x="0" y="0"/>
                </a:lnTo>
                <a:close/>
              </a:path>
            </a:pathLst>
          </a:custGeom>
          <a:blipFill>
            <a:blip r:embed="rId6">
              <a:alphaModFix amt="80000"/>
              <a:extLst>
                <a:ext uri="{96DAC541-7B7A-43D3-8B79-37D633B846F1}">
                  <asvg:svgBlip xmlns:asvg="http://schemas.microsoft.com/office/drawing/2016/SVG/main" r:embed="rId7"/>
                </a:ext>
              </a:extLst>
            </a:blip>
            <a:stretch>
              <a:fillRect b="-452"/>
            </a:stretch>
          </a:blipFill>
        </p:spPr>
      </p:sp>
      <p:sp>
        <p:nvSpPr>
          <p:cNvPr id="12" name="Freeform 12"/>
          <p:cNvSpPr/>
          <p:nvPr/>
        </p:nvSpPr>
        <p:spPr>
          <a:xfrm>
            <a:off x="5355323" y="-1179605"/>
            <a:ext cx="2168902" cy="2017079"/>
          </a:xfrm>
          <a:custGeom>
            <a:avLst/>
            <a:gdLst/>
            <a:ahLst/>
            <a:cxnLst/>
            <a:rect l="l" t="t" r="r" b="b"/>
            <a:pathLst>
              <a:path w="2168902" h="2017079">
                <a:moveTo>
                  <a:pt x="0" y="0"/>
                </a:moveTo>
                <a:lnTo>
                  <a:pt x="2168902" y="0"/>
                </a:lnTo>
                <a:lnTo>
                  <a:pt x="2168902" y="2017079"/>
                </a:lnTo>
                <a:lnTo>
                  <a:pt x="0" y="2017079"/>
                </a:lnTo>
                <a:lnTo>
                  <a:pt x="0" y="0"/>
                </a:lnTo>
                <a:close/>
              </a:path>
            </a:pathLst>
          </a:custGeom>
          <a:blipFill>
            <a:blip r:embed="rId6">
              <a:alphaModFix amt="80000"/>
              <a:extLst>
                <a:ext uri="{96DAC541-7B7A-43D3-8B79-37D633B846F1}">
                  <asvg:svgBlip xmlns:asvg="http://schemas.microsoft.com/office/drawing/2016/SVG/main" r:embed="rId7"/>
                </a:ext>
              </a:extLst>
            </a:blip>
            <a:stretch>
              <a:fillRect b="-452"/>
            </a:stretch>
          </a:blipFill>
        </p:spPr>
      </p:sp>
      <p:sp>
        <p:nvSpPr>
          <p:cNvPr id="13" name="Freeform 13"/>
          <p:cNvSpPr/>
          <p:nvPr/>
        </p:nvSpPr>
        <p:spPr>
          <a:xfrm>
            <a:off x="2841177" y="-1179605"/>
            <a:ext cx="2168902" cy="2017079"/>
          </a:xfrm>
          <a:custGeom>
            <a:avLst/>
            <a:gdLst/>
            <a:ahLst/>
            <a:cxnLst/>
            <a:rect l="l" t="t" r="r" b="b"/>
            <a:pathLst>
              <a:path w="2168902" h="2017079">
                <a:moveTo>
                  <a:pt x="0" y="0"/>
                </a:moveTo>
                <a:lnTo>
                  <a:pt x="2168903" y="0"/>
                </a:lnTo>
                <a:lnTo>
                  <a:pt x="2168903" y="2017079"/>
                </a:lnTo>
                <a:lnTo>
                  <a:pt x="0" y="2017079"/>
                </a:lnTo>
                <a:lnTo>
                  <a:pt x="0" y="0"/>
                </a:lnTo>
                <a:close/>
              </a:path>
            </a:pathLst>
          </a:custGeom>
          <a:blipFill>
            <a:blip r:embed="rId6">
              <a:alphaModFix amt="80000"/>
              <a:extLst>
                <a:ext uri="{96DAC541-7B7A-43D3-8B79-37D633B846F1}">
                  <asvg:svgBlip xmlns:asvg="http://schemas.microsoft.com/office/drawing/2016/SVG/main" r:embed="rId7"/>
                </a:ext>
              </a:extLst>
            </a:blip>
            <a:stretch>
              <a:fillRect b="-452"/>
            </a:stretch>
          </a:blipFill>
        </p:spPr>
      </p:sp>
      <p:sp>
        <p:nvSpPr>
          <p:cNvPr id="14" name="Freeform 14"/>
          <p:cNvSpPr/>
          <p:nvPr/>
        </p:nvSpPr>
        <p:spPr>
          <a:xfrm>
            <a:off x="327032" y="-1179605"/>
            <a:ext cx="2168902" cy="2017079"/>
          </a:xfrm>
          <a:custGeom>
            <a:avLst/>
            <a:gdLst/>
            <a:ahLst/>
            <a:cxnLst/>
            <a:rect l="l" t="t" r="r" b="b"/>
            <a:pathLst>
              <a:path w="2168902" h="2017079">
                <a:moveTo>
                  <a:pt x="0" y="0"/>
                </a:moveTo>
                <a:lnTo>
                  <a:pt x="2168902" y="0"/>
                </a:lnTo>
                <a:lnTo>
                  <a:pt x="2168902" y="2017079"/>
                </a:lnTo>
                <a:lnTo>
                  <a:pt x="0" y="2017079"/>
                </a:lnTo>
                <a:lnTo>
                  <a:pt x="0" y="0"/>
                </a:lnTo>
                <a:close/>
              </a:path>
            </a:pathLst>
          </a:custGeom>
          <a:blipFill>
            <a:blip r:embed="rId6">
              <a:alphaModFix amt="80000"/>
              <a:extLst>
                <a:ext uri="{96DAC541-7B7A-43D3-8B79-37D633B846F1}">
                  <asvg:svgBlip xmlns:asvg="http://schemas.microsoft.com/office/drawing/2016/SVG/main" r:embed="rId7"/>
                </a:ext>
              </a:extLst>
            </a:blip>
            <a:stretch>
              <a:fillRect b="-452"/>
            </a:stretch>
          </a:blipFill>
        </p:spPr>
      </p:sp>
      <p:sp>
        <p:nvSpPr>
          <p:cNvPr id="15" name="Freeform 15"/>
          <p:cNvSpPr/>
          <p:nvPr/>
        </p:nvSpPr>
        <p:spPr>
          <a:xfrm>
            <a:off x="11581833" y="6964868"/>
            <a:ext cx="5677467" cy="867617"/>
          </a:xfrm>
          <a:custGeom>
            <a:avLst/>
            <a:gdLst/>
            <a:ahLst/>
            <a:cxnLst/>
            <a:rect l="l" t="t" r="r" b="b"/>
            <a:pathLst>
              <a:path w="5677467" h="867617">
                <a:moveTo>
                  <a:pt x="0" y="0"/>
                </a:moveTo>
                <a:lnTo>
                  <a:pt x="5677467" y="0"/>
                </a:lnTo>
                <a:lnTo>
                  <a:pt x="5677467" y="867617"/>
                </a:lnTo>
                <a:lnTo>
                  <a:pt x="0" y="8676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16" name="Table 16"/>
          <p:cNvGraphicFramePr>
            <a:graphicFrameLocks noGrp="1"/>
          </p:cNvGraphicFramePr>
          <p:nvPr/>
        </p:nvGraphicFramePr>
        <p:xfrm>
          <a:off x="11030875" y="668168"/>
          <a:ext cx="6842549" cy="8590132"/>
        </p:xfrm>
        <a:graphic>
          <a:graphicData uri="http://schemas.openxmlformats.org/drawingml/2006/table">
            <a:tbl>
              <a:tblPr/>
              <a:tblGrid>
                <a:gridCol w="6842549">
                  <a:extLst>
                    <a:ext uri="{9D8B030D-6E8A-4147-A177-3AD203B41FA5}">
                      <a16:colId xmlns:a16="http://schemas.microsoft.com/office/drawing/2014/main" val="20000"/>
                    </a:ext>
                  </a:extLst>
                </a:gridCol>
              </a:tblGrid>
              <a:tr h="8590132">
                <a:tc>
                  <a:txBody>
                    <a:bodyPr/>
                    <a:lstStyle/>
                    <a:p>
                      <a:pPr algn="l">
                        <a:lnSpc>
                          <a:spcPts val="3779"/>
                        </a:lnSpc>
                        <a:defRPr/>
                      </a:pPr>
                      <a:r>
                        <a:rPr lang="en-US" sz="2699" b="1">
                          <a:solidFill>
                            <a:srgbClr val="A100FF"/>
                          </a:solidFill>
                          <a:latin typeface="Signika Bold"/>
                          <a:ea typeface="Signika Bold"/>
                          <a:cs typeface="Signika Bold"/>
                          <a:sym typeface="Signika Bold"/>
                        </a:rPr>
                        <a:t>ANALYSIS</a:t>
                      </a:r>
                      <a:endParaRPr lang="en-US" sz="1100"/>
                    </a:p>
                    <a:p>
                      <a:pPr algn="l">
                        <a:lnSpc>
                          <a:spcPts val="2519"/>
                        </a:lnSpc>
                      </a:pPr>
                      <a:r>
                        <a:rPr lang="en-US" sz="1799">
                          <a:solidFill>
                            <a:srgbClr val="000000"/>
                          </a:solidFill>
                          <a:latin typeface="Signika"/>
                          <a:ea typeface="Signika"/>
                          <a:cs typeface="Signika"/>
                          <a:sym typeface="Signika"/>
                        </a:rPr>
                        <a:t>There are a total of 16 distinct content categories</a:t>
                      </a:r>
                    </a:p>
                    <a:p>
                      <a:pPr algn="l">
                        <a:lnSpc>
                          <a:spcPts val="2519"/>
                        </a:lnSpc>
                      </a:pPr>
                      <a:r>
                        <a:rPr lang="en-US" sz="1799">
                          <a:solidFill>
                            <a:srgbClr val="000000"/>
                          </a:solidFill>
                          <a:latin typeface="Signika"/>
                          <a:ea typeface="Signika"/>
                          <a:cs typeface="Signika"/>
                          <a:sym typeface="Signika"/>
                        </a:rPr>
                        <a:t>Animals and science are two of the most popular content categories, this shows that people enjoy 'real-life" and "factual" content the most. So I would recommend that you keep creating more contents relating to these two categories.</a:t>
                      </a:r>
                    </a:p>
                    <a:p>
                      <a:pPr algn="l">
                        <a:lnSpc>
                          <a:spcPts val="2519"/>
                        </a:lnSpc>
                      </a:pPr>
                      <a:r>
                        <a:rPr lang="en-US" sz="1799">
                          <a:solidFill>
                            <a:srgbClr val="8555D9"/>
                          </a:solidFill>
                          <a:latin typeface="Signika"/>
                          <a:ea typeface="Signika"/>
                          <a:cs typeface="Signika"/>
                          <a:sym typeface="Signika"/>
                        </a:rPr>
                        <a:t>4 type of content - Photo, Video, Gif and Audio.</a:t>
                      </a:r>
                    </a:p>
                    <a:p>
                      <a:pPr algn="l">
                        <a:lnSpc>
                          <a:spcPts val="2519"/>
                        </a:lnSpc>
                      </a:pPr>
                      <a:r>
                        <a:rPr lang="en-US" sz="1799">
                          <a:solidFill>
                            <a:srgbClr val="000000"/>
                          </a:solidFill>
                          <a:latin typeface="Signika"/>
                          <a:ea typeface="Signika"/>
                          <a:cs typeface="Signika"/>
                          <a:sym typeface="Signika"/>
                        </a:rPr>
                        <a:t>Out of which people prefer photo and video.</a:t>
                      </a:r>
                    </a:p>
                    <a:p>
                      <a:pPr algn="l">
                        <a:lnSpc>
                          <a:spcPts val="2519"/>
                        </a:lnSpc>
                      </a:pPr>
                      <a:r>
                        <a:rPr lang="en-US" sz="1799">
                          <a:solidFill>
                            <a:srgbClr val="000000"/>
                          </a:solidFill>
                          <a:latin typeface="Signika"/>
                          <a:ea typeface="Signika"/>
                          <a:cs typeface="Signika"/>
                          <a:sym typeface="Signika"/>
                        </a:rPr>
                        <a:t>May month has the highest number of posts.</a:t>
                      </a:r>
                    </a:p>
                    <a:p>
                      <a:pPr algn="l">
                        <a:lnSpc>
                          <a:spcPts val="2519"/>
                        </a:lnSpc>
                      </a:pPr>
                      <a:endParaRPr lang="en-US" sz="1799">
                        <a:solidFill>
                          <a:srgbClr val="000000"/>
                        </a:solidFill>
                        <a:latin typeface="Signika"/>
                        <a:ea typeface="Signika"/>
                        <a:cs typeface="Signika"/>
                        <a:sym typeface="Signika"/>
                      </a:endParaRPr>
                    </a:p>
                    <a:p>
                      <a:pPr algn="l">
                        <a:lnSpc>
                          <a:spcPts val="3779"/>
                        </a:lnSpc>
                      </a:pPr>
                      <a:r>
                        <a:rPr lang="en-US" sz="2699" b="1">
                          <a:solidFill>
                            <a:srgbClr val="A100FF"/>
                          </a:solidFill>
                          <a:latin typeface="Signika Bold"/>
                          <a:ea typeface="Signika Bold"/>
                          <a:cs typeface="Signika Bold"/>
                          <a:sym typeface="Signika Bold"/>
                        </a:rPr>
                        <a:t>INSIGHT</a:t>
                      </a:r>
                    </a:p>
                    <a:p>
                      <a:pPr algn="l">
                        <a:lnSpc>
                          <a:spcPts val="2519"/>
                        </a:lnSpc>
                      </a:pPr>
                      <a:r>
                        <a:rPr lang="en-US" sz="1799">
                          <a:solidFill>
                            <a:srgbClr val="000000"/>
                          </a:solidFill>
                          <a:latin typeface="Signika"/>
                          <a:ea typeface="Signika"/>
                          <a:cs typeface="Signika"/>
                          <a:sym typeface="Signika"/>
                        </a:rPr>
                        <a:t>Food is a common theme with the top 5 categories with "Healthy Eating ranking as one of the highest. This may give an indication to the audience within your user base You could use this insight to create a campaign and work with healthy eating brands to boost user engagement</a:t>
                      </a:r>
                    </a:p>
                    <a:p>
                      <a:pPr algn="l">
                        <a:lnSpc>
                          <a:spcPts val="2519"/>
                        </a:lnSpc>
                      </a:pPr>
                      <a:endParaRPr lang="en-US" sz="1799">
                        <a:solidFill>
                          <a:srgbClr val="000000"/>
                        </a:solidFill>
                        <a:latin typeface="Signika"/>
                        <a:ea typeface="Signika"/>
                        <a:cs typeface="Signika"/>
                        <a:sym typeface="Signika"/>
                      </a:endParaRPr>
                    </a:p>
                    <a:p>
                      <a:pPr algn="l">
                        <a:lnSpc>
                          <a:spcPts val="3779"/>
                        </a:lnSpc>
                      </a:pPr>
                      <a:r>
                        <a:rPr lang="en-US" sz="2699" b="1">
                          <a:solidFill>
                            <a:srgbClr val="A100FF"/>
                          </a:solidFill>
                          <a:latin typeface="Signika Bold"/>
                          <a:ea typeface="Signika Bold"/>
                          <a:cs typeface="Signika Bold"/>
                          <a:sym typeface="Signika Bold"/>
                        </a:rPr>
                        <a:t>FUTURE STEPS</a:t>
                      </a:r>
                    </a:p>
                    <a:p>
                      <a:pPr marL="0" lvl="0" indent="0" algn="l">
                        <a:lnSpc>
                          <a:spcPts val="2519"/>
                        </a:lnSpc>
                        <a:spcBef>
                          <a:spcPct val="0"/>
                        </a:spcBef>
                      </a:pPr>
                      <a:r>
                        <a:rPr lang="en-US" sz="1799">
                          <a:solidFill>
                            <a:srgbClr val="000000"/>
                          </a:solidFill>
                          <a:latin typeface="Signika"/>
                          <a:ea typeface="Signika"/>
                          <a:cs typeface="Signika"/>
                          <a:sym typeface="Signika"/>
                        </a:rPr>
                        <a:t>Given the progress of technology, it is not surprising that one of the most popular genres is technological content. It shows that people enjoy your technology content. I would advise collaborating with some of the largest digital businesses globally since it will surely boost user engagement.</a:t>
                      </a:r>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315637" y="4011087"/>
            <a:ext cx="2959386" cy="2959386"/>
            <a:chOff x="0" y="0"/>
            <a:chExt cx="3945847" cy="3945848"/>
          </a:xfrm>
        </p:grpSpPr>
        <p:sp>
          <p:nvSpPr>
            <p:cNvPr id="3" name="Freeform 3"/>
            <p:cNvSpPr/>
            <p:nvPr/>
          </p:nvSpPr>
          <p:spPr>
            <a:xfrm>
              <a:off x="0" y="0"/>
              <a:ext cx="3945890" cy="3945890"/>
            </a:xfrm>
            <a:custGeom>
              <a:avLst/>
              <a:gdLst/>
              <a:ahLst/>
              <a:cxnLst/>
              <a:rect l="l" t="t" r="r" b="b"/>
              <a:pathLst>
                <a:path w="3945890" h="3945890">
                  <a:moveTo>
                    <a:pt x="1972945" y="0"/>
                  </a:moveTo>
                  <a:cubicBezTo>
                    <a:pt x="3062732" y="0"/>
                    <a:pt x="3945890" y="883031"/>
                    <a:pt x="3945890" y="1972945"/>
                  </a:cubicBezTo>
                  <a:cubicBezTo>
                    <a:pt x="3945890" y="3062859"/>
                    <a:pt x="3062732" y="3945890"/>
                    <a:pt x="1972945" y="3945890"/>
                  </a:cubicBezTo>
                  <a:cubicBezTo>
                    <a:pt x="883158" y="3945890"/>
                    <a:pt x="0" y="3062732"/>
                    <a:pt x="0" y="1972945"/>
                  </a:cubicBezTo>
                  <a:cubicBezTo>
                    <a:pt x="0" y="883158"/>
                    <a:pt x="883031" y="0"/>
                    <a:pt x="1972945" y="0"/>
                  </a:cubicBezTo>
                  <a:close/>
                </a:path>
              </a:pathLst>
            </a:custGeom>
            <a:solidFill>
              <a:srgbClr val="FFFFFF"/>
            </a:solidFill>
          </p:spPr>
        </p:sp>
      </p:grpSp>
      <p:sp>
        <p:nvSpPr>
          <p:cNvPr id="4" name="Freeform 4"/>
          <p:cNvSpPr/>
          <p:nvPr/>
        </p:nvSpPr>
        <p:spPr>
          <a:xfrm rot="-5115457">
            <a:off x="848840" y="3713600"/>
            <a:ext cx="2959386" cy="2965695"/>
          </a:xfrm>
          <a:custGeom>
            <a:avLst/>
            <a:gdLst/>
            <a:ahLst/>
            <a:cxnLst/>
            <a:rect l="l" t="t" r="r" b="b"/>
            <a:pathLst>
              <a:path w="2959386" h="2965695">
                <a:moveTo>
                  <a:pt x="0" y="0"/>
                </a:moveTo>
                <a:lnTo>
                  <a:pt x="2959386" y="0"/>
                </a:lnTo>
                <a:lnTo>
                  <a:pt x="2959386" y="2965695"/>
                </a:lnTo>
                <a:lnTo>
                  <a:pt x="0" y="2965695"/>
                </a:lnTo>
                <a:lnTo>
                  <a:pt x="0" y="0"/>
                </a:lnTo>
                <a:close/>
              </a:path>
            </a:pathLst>
          </a:custGeom>
          <a:blipFill>
            <a:blip r:embed="rId3">
              <a:extLst>
                <a:ext uri="{96DAC541-7B7A-43D3-8B79-37D633B846F1}">
                  <asvg:svgBlip xmlns:asvg="http://schemas.microsoft.com/office/drawing/2016/SVG/main" r:embed="rId4"/>
                </a:ext>
              </a:extLst>
            </a:blip>
            <a:stretch>
              <a:fillRect r="-213" b="-322"/>
            </a:stretch>
          </a:blipFill>
        </p:spPr>
      </p:sp>
      <p:sp>
        <p:nvSpPr>
          <p:cNvPr id="5" name="TextBox 5"/>
          <p:cNvSpPr txBox="1"/>
          <p:nvPr/>
        </p:nvSpPr>
        <p:spPr>
          <a:xfrm>
            <a:off x="4669076" y="4140275"/>
            <a:ext cx="5729829" cy="1269206"/>
          </a:xfrm>
          <a:prstGeom prst="rect">
            <a:avLst/>
          </a:prstGeom>
        </p:spPr>
        <p:txBody>
          <a:bodyPr lIns="0" tIns="0" rIns="0" bIns="0" rtlCol="0" anchor="t">
            <a:spAutoFit/>
          </a:bodyPr>
          <a:lstStyle/>
          <a:p>
            <a:pPr algn="r">
              <a:lnSpc>
                <a:spcPts val="9600"/>
              </a:lnSpc>
            </a:pPr>
            <a:r>
              <a:rPr lang="en-US" sz="8000" spc="-80">
                <a:solidFill>
                  <a:srgbClr val="FFFFFF"/>
                </a:solidFill>
                <a:latin typeface="Arimo"/>
                <a:ea typeface="Arimo"/>
                <a:cs typeface="Arimo"/>
                <a:sym typeface="Arimo"/>
              </a:rPr>
              <a:t>Thank you!</a:t>
            </a:r>
          </a:p>
        </p:txBody>
      </p:sp>
      <p:sp>
        <p:nvSpPr>
          <p:cNvPr id="6" name="Freeform 6"/>
          <p:cNvSpPr/>
          <p:nvPr/>
        </p:nvSpPr>
        <p:spPr>
          <a:xfrm>
            <a:off x="13087840" y="-1140306"/>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7" name="Freeform 7"/>
          <p:cNvSpPr/>
          <p:nvPr/>
        </p:nvSpPr>
        <p:spPr>
          <a:xfrm>
            <a:off x="10573695" y="-1140306"/>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8" name="Freeform 8"/>
          <p:cNvSpPr/>
          <p:nvPr/>
        </p:nvSpPr>
        <p:spPr>
          <a:xfrm>
            <a:off x="8059550" y="-1140306"/>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9" name="Freeform 9"/>
          <p:cNvSpPr/>
          <p:nvPr/>
        </p:nvSpPr>
        <p:spPr>
          <a:xfrm>
            <a:off x="15601985" y="-1140306"/>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0" name="Freeform 10"/>
          <p:cNvSpPr/>
          <p:nvPr/>
        </p:nvSpPr>
        <p:spPr>
          <a:xfrm>
            <a:off x="5545404" y="-1140306"/>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1" name="Freeform 11"/>
          <p:cNvSpPr/>
          <p:nvPr/>
        </p:nvSpPr>
        <p:spPr>
          <a:xfrm>
            <a:off x="3031259" y="-1140306"/>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2" name="Freeform 12"/>
          <p:cNvSpPr/>
          <p:nvPr/>
        </p:nvSpPr>
        <p:spPr>
          <a:xfrm>
            <a:off x="517113" y="-1140306"/>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3" name="Freeform 13"/>
          <p:cNvSpPr/>
          <p:nvPr/>
        </p:nvSpPr>
        <p:spPr>
          <a:xfrm>
            <a:off x="13087840" y="9394369"/>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4" name="Freeform 14"/>
          <p:cNvSpPr/>
          <p:nvPr/>
        </p:nvSpPr>
        <p:spPr>
          <a:xfrm>
            <a:off x="10573695" y="9394369"/>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5" name="Freeform 15"/>
          <p:cNvSpPr/>
          <p:nvPr/>
        </p:nvSpPr>
        <p:spPr>
          <a:xfrm>
            <a:off x="8059550" y="9394369"/>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6" name="Freeform 16"/>
          <p:cNvSpPr/>
          <p:nvPr/>
        </p:nvSpPr>
        <p:spPr>
          <a:xfrm>
            <a:off x="15601985" y="9394369"/>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7" name="Freeform 17"/>
          <p:cNvSpPr/>
          <p:nvPr/>
        </p:nvSpPr>
        <p:spPr>
          <a:xfrm>
            <a:off x="5545404" y="9394369"/>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8" name="Freeform 18"/>
          <p:cNvSpPr/>
          <p:nvPr/>
        </p:nvSpPr>
        <p:spPr>
          <a:xfrm>
            <a:off x="3031259" y="9394369"/>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9" name="Freeform 19"/>
          <p:cNvSpPr/>
          <p:nvPr/>
        </p:nvSpPr>
        <p:spPr>
          <a:xfrm>
            <a:off x="517113" y="9394369"/>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80021" y="414338"/>
            <a:ext cx="9079068" cy="1244524"/>
          </a:xfrm>
          <a:prstGeom prst="rect">
            <a:avLst/>
          </a:prstGeom>
        </p:spPr>
        <p:txBody>
          <a:bodyPr lIns="0" tIns="0" rIns="0" bIns="0" rtlCol="0" anchor="t">
            <a:spAutoFit/>
          </a:bodyPr>
          <a:lstStyle/>
          <a:p>
            <a:pPr algn="l">
              <a:lnSpc>
                <a:spcPts val="9546"/>
              </a:lnSpc>
            </a:pPr>
            <a:r>
              <a:rPr lang="en-US" sz="7955" b="1" spc="-79">
                <a:solidFill>
                  <a:srgbClr val="000000"/>
                </a:solidFill>
                <a:latin typeface="Arimo Bold"/>
                <a:ea typeface="Arimo Bold"/>
                <a:cs typeface="Arimo Bold"/>
                <a:sym typeface="Arimo Bold"/>
              </a:rPr>
              <a:t>Today's Agenda</a:t>
            </a:r>
          </a:p>
        </p:txBody>
      </p:sp>
      <p:grpSp>
        <p:nvGrpSpPr>
          <p:cNvPr id="3" name="Group 3"/>
          <p:cNvGrpSpPr/>
          <p:nvPr/>
        </p:nvGrpSpPr>
        <p:grpSpPr>
          <a:xfrm>
            <a:off x="15790296" y="-1377303"/>
            <a:ext cx="3062454" cy="3062454"/>
            <a:chOff x="0" y="0"/>
            <a:chExt cx="4083272" cy="4083272"/>
          </a:xfrm>
        </p:grpSpPr>
        <p:sp>
          <p:nvSpPr>
            <p:cNvPr id="4" name="Freeform 4"/>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5" name="Freeform 5"/>
          <p:cNvSpPr/>
          <p:nvPr/>
        </p:nvSpPr>
        <p:spPr>
          <a:xfrm>
            <a:off x="15307242" y="-1685151"/>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3">
              <a:extLst>
                <a:ext uri="{96DAC541-7B7A-43D3-8B79-37D633B846F1}">
                  <asvg:svgBlip xmlns:asvg="http://schemas.microsoft.com/office/drawing/2016/SVG/main" r:embed="rId4"/>
                </a:ext>
              </a:extLst>
            </a:blip>
            <a:stretch>
              <a:fillRect r="-224" b="-322"/>
            </a:stretch>
          </a:blipFill>
        </p:spPr>
      </p:sp>
      <p:grpSp>
        <p:nvGrpSpPr>
          <p:cNvPr id="6" name="Group 6"/>
          <p:cNvGrpSpPr/>
          <p:nvPr/>
        </p:nvGrpSpPr>
        <p:grpSpPr>
          <a:xfrm>
            <a:off x="14500596" y="3858770"/>
            <a:ext cx="3062454" cy="3062454"/>
            <a:chOff x="0" y="0"/>
            <a:chExt cx="4083272" cy="4083272"/>
          </a:xfrm>
        </p:grpSpPr>
        <p:sp>
          <p:nvSpPr>
            <p:cNvPr id="7" name="Freeform 7"/>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8" name="Freeform 8"/>
          <p:cNvSpPr/>
          <p:nvPr/>
        </p:nvSpPr>
        <p:spPr>
          <a:xfrm>
            <a:off x="14017542" y="3550922"/>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3">
              <a:extLst>
                <a:ext uri="{96DAC541-7B7A-43D3-8B79-37D633B846F1}">
                  <asvg:svgBlip xmlns:asvg="http://schemas.microsoft.com/office/drawing/2016/SVG/main" r:embed="rId4"/>
                </a:ext>
              </a:extLst>
            </a:blip>
            <a:stretch>
              <a:fillRect r="-224" b="-322"/>
            </a:stretch>
          </a:blipFill>
        </p:spPr>
      </p:sp>
      <p:grpSp>
        <p:nvGrpSpPr>
          <p:cNvPr id="9" name="Group 9"/>
          <p:cNvGrpSpPr/>
          <p:nvPr/>
        </p:nvGrpSpPr>
        <p:grpSpPr>
          <a:xfrm>
            <a:off x="13704739" y="8909697"/>
            <a:ext cx="3062454" cy="3062454"/>
            <a:chOff x="0" y="0"/>
            <a:chExt cx="4083272" cy="4083272"/>
          </a:xfrm>
        </p:grpSpPr>
        <p:sp>
          <p:nvSpPr>
            <p:cNvPr id="10" name="Freeform 10"/>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11" name="Freeform 11"/>
          <p:cNvSpPr/>
          <p:nvPr/>
        </p:nvSpPr>
        <p:spPr>
          <a:xfrm>
            <a:off x="13221685" y="8601849"/>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3">
              <a:extLst>
                <a:ext uri="{96DAC541-7B7A-43D3-8B79-37D633B846F1}">
                  <asvg:svgBlip xmlns:asvg="http://schemas.microsoft.com/office/drawing/2016/SVG/main" r:embed="rId4"/>
                </a:ext>
              </a:extLst>
            </a:blip>
            <a:stretch>
              <a:fillRect r="-224" b="-322"/>
            </a:stretch>
          </a:blipFill>
        </p:spPr>
      </p:sp>
      <p:sp>
        <p:nvSpPr>
          <p:cNvPr id="12" name="Freeform 12"/>
          <p:cNvSpPr/>
          <p:nvPr/>
        </p:nvSpPr>
        <p:spPr>
          <a:xfrm>
            <a:off x="-927557" y="406153"/>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3" name="Freeform 13"/>
          <p:cNvSpPr/>
          <p:nvPr/>
        </p:nvSpPr>
        <p:spPr>
          <a:xfrm>
            <a:off x="-927557" y="2865707"/>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4" name="Freeform 14"/>
          <p:cNvSpPr/>
          <p:nvPr/>
        </p:nvSpPr>
        <p:spPr>
          <a:xfrm>
            <a:off x="-927557" y="5325260"/>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5" name="Freeform 15"/>
          <p:cNvSpPr/>
          <p:nvPr/>
        </p:nvSpPr>
        <p:spPr>
          <a:xfrm>
            <a:off x="-927557"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graphicFrame>
        <p:nvGraphicFramePr>
          <p:cNvPr id="16" name="Table 16"/>
          <p:cNvGraphicFramePr>
            <a:graphicFrameLocks noGrp="1"/>
          </p:cNvGraphicFramePr>
          <p:nvPr/>
        </p:nvGraphicFramePr>
        <p:xfrm>
          <a:off x="1651461" y="3881116"/>
          <a:ext cx="11570224" cy="1048737"/>
        </p:xfrm>
        <a:graphic>
          <a:graphicData uri="http://schemas.openxmlformats.org/drawingml/2006/table">
            <a:tbl>
              <a:tblPr/>
              <a:tblGrid>
                <a:gridCol w="3006361">
                  <a:extLst>
                    <a:ext uri="{9D8B030D-6E8A-4147-A177-3AD203B41FA5}">
                      <a16:colId xmlns:a16="http://schemas.microsoft.com/office/drawing/2014/main" val="20000"/>
                    </a:ext>
                  </a:extLst>
                </a:gridCol>
                <a:gridCol w="8563863">
                  <a:extLst>
                    <a:ext uri="{9D8B030D-6E8A-4147-A177-3AD203B41FA5}">
                      <a16:colId xmlns:a16="http://schemas.microsoft.com/office/drawing/2014/main" val="20001"/>
                    </a:ext>
                  </a:extLst>
                </a:gridCol>
              </a:tblGrid>
              <a:tr h="1048737">
                <a:tc>
                  <a:txBody>
                    <a:bodyPr/>
                    <a:lstStyle/>
                    <a:p>
                      <a:pPr marL="0" lvl="0" indent="0" algn="ctr">
                        <a:lnSpc>
                          <a:spcPts val="3316"/>
                        </a:lnSpc>
                        <a:spcBef>
                          <a:spcPct val="0"/>
                        </a:spcBef>
                        <a:defRPr/>
                      </a:pPr>
                      <a:r>
                        <a:rPr lang="en-US" sz="2368" u="none" strike="noStrike">
                          <a:solidFill>
                            <a:srgbClr val="FFFFFF"/>
                          </a:solidFill>
                          <a:latin typeface="Cardo"/>
                          <a:ea typeface="Cardo"/>
                          <a:cs typeface="Cardo"/>
                          <a:sym typeface="Cardo"/>
                        </a:rPr>
                        <a:t>PROBLEM</a:t>
                      </a:r>
                      <a:endParaRPr lang="en-US" sz="1100"/>
                    </a:p>
                  </a:txBody>
                  <a:tcPr marL="15538" marR="15538" marT="15538" marB="15538" anchor="ctr">
                    <a:lnL w="0" cap="flat" cmpd="sng" algn="ctr">
                      <a:solidFill>
                        <a:srgbClr val="FFFFFF"/>
                      </a:solidFill>
                      <a:prstDash val="solid"/>
                      <a:round/>
                      <a:headEnd type="none" w="med" len="med"/>
                      <a:tailEnd type="none" w="med" len="med"/>
                    </a:lnL>
                    <a:lnR w="9525" cap="flat" cmpd="sng" algn="ctr">
                      <a:solidFill>
                        <a:srgbClr val="A100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tc>
                  <a:txBody>
                    <a:bodyPr/>
                    <a:lstStyle/>
                    <a:p>
                      <a:pPr marL="0" lvl="0" indent="0" algn="ctr">
                        <a:lnSpc>
                          <a:spcPts val="2478"/>
                        </a:lnSpc>
                        <a:spcBef>
                          <a:spcPct val="0"/>
                        </a:spcBef>
                        <a:defRPr/>
                      </a:pPr>
                      <a:r>
                        <a:rPr lang="en-US" sz="1770" b="1">
                          <a:solidFill>
                            <a:srgbClr val="000000"/>
                          </a:solidFill>
                          <a:latin typeface="Canva Sans Bold"/>
                          <a:ea typeface="Canva Sans Bold"/>
                          <a:cs typeface="Canva Sans Bold"/>
                          <a:sym typeface="Canva Sans Bold"/>
                        </a:rPr>
                        <a:t>WE WILL GET INTO THE PARTICULAR ISSUE THAT THE DATA ANALYTICS TEAM HAS BEEN CONCENTRATING ON AND PROVIDE SOME CONTEXT FOR WHY THIS IS SUCH A SIGNIFICANT ISSUE.</a:t>
                      </a:r>
                      <a:endParaRPr lang="en-US" sz="1100"/>
                    </a:p>
                  </a:txBody>
                  <a:tcPr marL="15538" marR="15538" marT="15538" marB="15538" anchor="ctr">
                    <a:lnL w="9525" cap="flat" cmpd="sng" algn="ctr">
                      <a:solidFill>
                        <a:srgbClr val="A100FF"/>
                      </a:solidFill>
                      <a:prstDash val="solid"/>
                      <a:round/>
                      <a:headEnd type="none" w="med" len="med"/>
                      <a:tailEnd type="none" w="med" len="med"/>
                    </a:lnL>
                    <a:lnR w="9525" cap="flat" cmpd="sng" algn="ctr">
                      <a:solidFill>
                        <a:srgbClr val="A100FF"/>
                      </a:solidFill>
                      <a:prstDash val="solid"/>
                      <a:round/>
                      <a:headEnd type="none" w="med" len="med"/>
                      <a:tailEnd type="none" w="med" len="med"/>
                    </a:lnR>
                    <a:lnT w="9525" cap="flat" cmpd="sng" algn="ctr">
                      <a:solidFill>
                        <a:srgbClr val="A100FF"/>
                      </a:solidFill>
                      <a:prstDash val="solid"/>
                      <a:round/>
                      <a:headEnd type="none" w="med" len="med"/>
                      <a:tailEnd type="none" w="med" len="med"/>
                    </a:lnT>
                    <a:lnB w="9525" cap="flat" cmpd="sng" algn="ctr">
                      <a:solidFill>
                        <a:srgbClr val="A100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7" name="Table 17"/>
          <p:cNvGraphicFramePr>
            <a:graphicFrameLocks noGrp="1"/>
          </p:cNvGraphicFramePr>
          <p:nvPr/>
        </p:nvGraphicFramePr>
        <p:xfrm>
          <a:off x="1651461" y="5260046"/>
          <a:ext cx="11570224" cy="1048737"/>
        </p:xfrm>
        <a:graphic>
          <a:graphicData uri="http://schemas.openxmlformats.org/drawingml/2006/table">
            <a:tbl>
              <a:tblPr/>
              <a:tblGrid>
                <a:gridCol w="3006361">
                  <a:extLst>
                    <a:ext uri="{9D8B030D-6E8A-4147-A177-3AD203B41FA5}">
                      <a16:colId xmlns:a16="http://schemas.microsoft.com/office/drawing/2014/main" val="20000"/>
                    </a:ext>
                  </a:extLst>
                </a:gridCol>
                <a:gridCol w="8563863">
                  <a:extLst>
                    <a:ext uri="{9D8B030D-6E8A-4147-A177-3AD203B41FA5}">
                      <a16:colId xmlns:a16="http://schemas.microsoft.com/office/drawing/2014/main" val="20001"/>
                    </a:ext>
                  </a:extLst>
                </a:gridCol>
              </a:tblGrid>
              <a:tr h="1048737">
                <a:tc>
                  <a:txBody>
                    <a:bodyPr/>
                    <a:lstStyle/>
                    <a:p>
                      <a:pPr marL="0" lvl="0" indent="0" algn="ctr">
                        <a:lnSpc>
                          <a:spcPts val="3316"/>
                        </a:lnSpc>
                        <a:spcBef>
                          <a:spcPct val="0"/>
                        </a:spcBef>
                        <a:defRPr/>
                      </a:pPr>
                      <a:r>
                        <a:rPr lang="en-US" sz="2368" u="none" strike="noStrike">
                          <a:solidFill>
                            <a:srgbClr val="FFFFFF"/>
                          </a:solidFill>
                          <a:latin typeface="Cardo"/>
                          <a:ea typeface="Cardo"/>
                          <a:cs typeface="Cardo"/>
                          <a:sym typeface="Cardo"/>
                        </a:rPr>
                        <a:t>THE ANALYTICS TEAM</a:t>
                      </a:r>
                      <a:endParaRPr lang="en-US" sz="1100"/>
                    </a:p>
                  </a:txBody>
                  <a:tcPr marL="15538" marR="15538" marT="15538" marB="15538" anchor="ctr">
                    <a:lnL w="0" cap="flat" cmpd="sng" algn="ctr">
                      <a:solidFill>
                        <a:srgbClr val="FFFFFF"/>
                      </a:solidFill>
                      <a:prstDash val="solid"/>
                      <a:round/>
                      <a:headEnd type="none" w="med" len="med"/>
                      <a:tailEnd type="none" w="med" len="med"/>
                    </a:lnL>
                    <a:lnR w="9525" cap="flat" cmpd="sng" algn="ctr">
                      <a:solidFill>
                        <a:srgbClr val="A100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tc>
                  <a:txBody>
                    <a:bodyPr/>
                    <a:lstStyle/>
                    <a:p>
                      <a:pPr marL="0" lvl="0" indent="0" algn="ctr">
                        <a:lnSpc>
                          <a:spcPts val="2478"/>
                        </a:lnSpc>
                        <a:spcBef>
                          <a:spcPct val="0"/>
                        </a:spcBef>
                        <a:defRPr/>
                      </a:pPr>
                      <a:r>
                        <a:rPr lang="en-US" sz="1770" b="1">
                          <a:solidFill>
                            <a:srgbClr val="000000"/>
                          </a:solidFill>
                          <a:latin typeface="Canva Sans Bold"/>
                          <a:ea typeface="Canva Sans Bold"/>
                          <a:cs typeface="Canva Sans Bold"/>
                          <a:sym typeface="Canva Sans Bold"/>
                        </a:rPr>
                        <a:t>I'LL BEGIN BY DEFINING THE ISSUE AND THEN DISCUSS THE TEAM THAT IS IN CHARGE OF HANDLING THIS ASSIGNMENT ON OUR END.</a:t>
                      </a:r>
                      <a:endParaRPr lang="en-US" sz="1100"/>
                    </a:p>
                  </a:txBody>
                  <a:tcPr marL="15538" marR="15538" marT="15538" marB="15538" anchor="ctr">
                    <a:lnL w="9525" cap="flat" cmpd="sng" algn="ctr">
                      <a:solidFill>
                        <a:srgbClr val="A100FF"/>
                      </a:solidFill>
                      <a:prstDash val="solid"/>
                      <a:round/>
                      <a:headEnd type="none" w="med" len="med"/>
                      <a:tailEnd type="none" w="med" len="med"/>
                    </a:lnL>
                    <a:lnR w="9525" cap="flat" cmpd="sng" algn="ctr">
                      <a:solidFill>
                        <a:srgbClr val="A100FF"/>
                      </a:solidFill>
                      <a:prstDash val="solid"/>
                      <a:round/>
                      <a:headEnd type="none" w="med" len="med"/>
                      <a:tailEnd type="none" w="med" len="med"/>
                    </a:lnR>
                    <a:lnT w="9525" cap="flat" cmpd="sng" algn="ctr">
                      <a:solidFill>
                        <a:srgbClr val="A100FF"/>
                      </a:solidFill>
                      <a:prstDash val="solid"/>
                      <a:round/>
                      <a:headEnd type="none" w="med" len="med"/>
                      <a:tailEnd type="none" w="med" len="med"/>
                    </a:lnT>
                    <a:lnB w="9525" cap="flat" cmpd="sng" algn="ctr">
                      <a:solidFill>
                        <a:srgbClr val="A100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8" name="Table 18"/>
          <p:cNvGraphicFramePr>
            <a:graphicFrameLocks noGrp="1"/>
          </p:cNvGraphicFramePr>
          <p:nvPr/>
        </p:nvGraphicFramePr>
        <p:xfrm>
          <a:off x="1651461" y="6638977"/>
          <a:ext cx="11570225" cy="1058262"/>
        </p:xfrm>
        <a:graphic>
          <a:graphicData uri="http://schemas.openxmlformats.org/drawingml/2006/table">
            <a:tbl>
              <a:tblPr/>
              <a:tblGrid>
                <a:gridCol w="3007643">
                  <a:extLst>
                    <a:ext uri="{9D8B030D-6E8A-4147-A177-3AD203B41FA5}">
                      <a16:colId xmlns:a16="http://schemas.microsoft.com/office/drawing/2014/main" val="20000"/>
                    </a:ext>
                  </a:extLst>
                </a:gridCol>
                <a:gridCol w="8562582">
                  <a:extLst>
                    <a:ext uri="{9D8B030D-6E8A-4147-A177-3AD203B41FA5}">
                      <a16:colId xmlns:a16="http://schemas.microsoft.com/office/drawing/2014/main" val="20001"/>
                    </a:ext>
                  </a:extLst>
                </a:gridCol>
              </a:tblGrid>
              <a:tr h="1058262">
                <a:tc>
                  <a:txBody>
                    <a:bodyPr/>
                    <a:lstStyle/>
                    <a:p>
                      <a:pPr marL="0" lvl="0" indent="0" algn="ctr">
                        <a:lnSpc>
                          <a:spcPts val="3316"/>
                        </a:lnSpc>
                        <a:spcBef>
                          <a:spcPct val="0"/>
                        </a:spcBef>
                        <a:defRPr/>
                      </a:pPr>
                      <a:r>
                        <a:rPr lang="en-US" sz="2368" u="none" strike="noStrike">
                          <a:solidFill>
                            <a:srgbClr val="FFFFFF"/>
                          </a:solidFill>
                          <a:latin typeface="Cardo"/>
                          <a:ea typeface="Cardo"/>
                          <a:cs typeface="Cardo"/>
                          <a:sym typeface="Cardo"/>
                        </a:rPr>
                        <a:t>PROCESS</a:t>
                      </a:r>
                      <a:endParaRPr lang="en-US" sz="1100"/>
                    </a:p>
                  </a:txBody>
                  <a:tcPr marL="15538" marR="15538" marT="15538" marB="15538" anchor="ctr">
                    <a:lnL w="0" cap="flat" cmpd="sng" algn="ctr">
                      <a:solidFill>
                        <a:srgbClr val="FFFFFF"/>
                      </a:solidFill>
                      <a:prstDash val="solid"/>
                      <a:round/>
                      <a:headEnd type="none" w="med" len="med"/>
                      <a:tailEnd type="none" w="med" len="med"/>
                    </a:lnL>
                    <a:lnR w="9525" cap="flat" cmpd="sng" algn="ctr">
                      <a:solidFill>
                        <a:srgbClr val="A100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tc>
                  <a:txBody>
                    <a:bodyPr/>
                    <a:lstStyle/>
                    <a:p>
                      <a:pPr marL="0" lvl="0" indent="0" algn="ctr">
                        <a:lnSpc>
                          <a:spcPts val="2477"/>
                        </a:lnSpc>
                        <a:spcBef>
                          <a:spcPct val="0"/>
                        </a:spcBef>
                        <a:defRPr/>
                      </a:pPr>
                      <a:r>
                        <a:rPr lang="en-US" sz="1769" b="1">
                          <a:solidFill>
                            <a:srgbClr val="000000"/>
                          </a:solidFill>
                          <a:latin typeface="Canva Sans Bold"/>
                          <a:ea typeface="Canva Sans Bold"/>
                          <a:cs typeface="Canva Sans Bold"/>
                          <a:sym typeface="Canva Sans Bold"/>
                        </a:rPr>
                        <a:t>AFTER THAT, I'LL GO INTO THE BROAD METHODS WE FOLLOWED TO COMPLETE THIS PROJECT SO YOU CAN COMPLETELY GRASP HOW WE TACKLE ASSIGNMENTS LIKE THIS.</a:t>
                      </a:r>
                      <a:endParaRPr lang="en-US" sz="1100"/>
                    </a:p>
                  </a:txBody>
                  <a:tcPr marL="15538" marR="15538" marT="15538" marB="15538" anchor="ctr">
                    <a:lnL w="9525" cap="flat" cmpd="sng" algn="ctr">
                      <a:solidFill>
                        <a:srgbClr val="A100FF"/>
                      </a:solidFill>
                      <a:prstDash val="solid"/>
                      <a:round/>
                      <a:headEnd type="none" w="med" len="med"/>
                      <a:tailEnd type="none" w="med" len="med"/>
                    </a:lnL>
                    <a:lnR w="9525" cap="flat" cmpd="sng" algn="ctr">
                      <a:solidFill>
                        <a:srgbClr val="A100FF"/>
                      </a:solidFill>
                      <a:prstDash val="solid"/>
                      <a:round/>
                      <a:headEnd type="none" w="med" len="med"/>
                      <a:tailEnd type="none" w="med" len="med"/>
                    </a:lnR>
                    <a:lnT w="9525" cap="flat" cmpd="sng" algn="ctr">
                      <a:solidFill>
                        <a:srgbClr val="A100FF"/>
                      </a:solidFill>
                      <a:prstDash val="solid"/>
                      <a:round/>
                      <a:headEnd type="none" w="med" len="med"/>
                      <a:tailEnd type="none" w="med" len="med"/>
                    </a:lnT>
                    <a:lnB w="9525" cap="flat" cmpd="sng" algn="ctr">
                      <a:solidFill>
                        <a:srgbClr val="A100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9" name="Table 19"/>
          <p:cNvGraphicFramePr>
            <a:graphicFrameLocks noGrp="1"/>
          </p:cNvGraphicFramePr>
          <p:nvPr/>
        </p:nvGraphicFramePr>
        <p:xfrm>
          <a:off x="1651461" y="2502185"/>
          <a:ext cx="11570225" cy="1048737"/>
        </p:xfrm>
        <a:graphic>
          <a:graphicData uri="http://schemas.openxmlformats.org/drawingml/2006/table">
            <a:tbl>
              <a:tblPr/>
              <a:tblGrid>
                <a:gridCol w="3007600">
                  <a:extLst>
                    <a:ext uri="{9D8B030D-6E8A-4147-A177-3AD203B41FA5}">
                      <a16:colId xmlns:a16="http://schemas.microsoft.com/office/drawing/2014/main" val="20000"/>
                    </a:ext>
                  </a:extLst>
                </a:gridCol>
                <a:gridCol w="8562625">
                  <a:extLst>
                    <a:ext uri="{9D8B030D-6E8A-4147-A177-3AD203B41FA5}">
                      <a16:colId xmlns:a16="http://schemas.microsoft.com/office/drawing/2014/main" val="20001"/>
                    </a:ext>
                  </a:extLst>
                </a:gridCol>
              </a:tblGrid>
              <a:tr h="1048737">
                <a:tc>
                  <a:txBody>
                    <a:bodyPr/>
                    <a:lstStyle/>
                    <a:p>
                      <a:pPr marL="0" lvl="0" indent="0" algn="ctr">
                        <a:lnSpc>
                          <a:spcPts val="3316"/>
                        </a:lnSpc>
                        <a:spcBef>
                          <a:spcPct val="0"/>
                        </a:spcBef>
                        <a:defRPr/>
                      </a:pPr>
                      <a:r>
                        <a:rPr lang="en-US" sz="2368" u="none" strike="noStrike">
                          <a:solidFill>
                            <a:srgbClr val="FFFFFF"/>
                          </a:solidFill>
                          <a:latin typeface="Cardo"/>
                          <a:ea typeface="Cardo"/>
                          <a:cs typeface="Cardo"/>
                          <a:sym typeface="Cardo"/>
                        </a:rPr>
                        <a:t>PROJECT RECAP</a:t>
                      </a:r>
                      <a:endParaRPr lang="en-US" sz="1100"/>
                    </a:p>
                  </a:txBody>
                  <a:tcPr marL="15538" marR="15538" marT="15538" marB="15538" anchor="ctr">
                    <a:lnL w="9525" cap="flat" cmpd="sng" algn="ctr">
                      <a:solidFill>
                        <a:srgbClr val="000000"/>
                      </a:solidFill>
                      <a:prstDash val="solid"/>
                      <a:round/>
                      <a:headEnd type="none" w="med" len="med"/>
                      <a:tailEnd type="none" w="med" len="med"/>
                    </a:lnL>
                    <a:lnR w="9525" cap="flat" cmpd="sng" algn="ctr">
                      <a:solidFill>
                        <a:srgbClr val="A100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tc>
                  <a:txBody>
                    <a:bodyPr/>
                    <a:lstStyle/>
                    <a:p>
                      <a:pPr marL="0" lvl="0" indent="0" algn="ctr">
                        <a:lnSpc>
                          <a:spcPts val="2478"/>
                        </a:lnSpc>
                        <a:spcBef>
                          <a:spcPct val="0"/>
                        </a:spcBef>
                        <a:defRPr/>
                      </a:pPr>
                      <a:r>
                        <a:rPr lang="en-US" sz="1770" b="1">
                          <a:solidFill>
                            <a:srgbClr val="000000"/>
                          </a:solidFill>
                          <a:latin typeface="Canva Sans Bold"/>
                          <a:ea typeface="Canva Sans Bold"/>
                          <a:cs typeface="Canva Sans Bold"/>
                          <a:sym typeface="Canva Sans Bold"/>
                        </a:rPr>
                        <a:t>WE WILL GIVE A SYNOPSIS OF THE COMPLETE PROJECT TO GIVE A HIGH-LEVEL OVERVIEW OF THE BUSINESS PROBLEM WE ARE ADDRESSING AND THE SPECIFIC NEEDS.</a:t>
                      </a:r>
                      <a:endParaRPr lang="en-US" sz="1100"/>
                    </a:p>
                  </a:txBody>
                  <a:tcPr marL="15538" marR="15538" marT="15538" marB="15538" anchor="ctr">
                    <a:lnL w="9525" cap="flat" cmpd="sng" algn="ctr">
                      <a:solidFill>
                        <a:srgbClr val="A100FF"/>
                      </a:solidFill>
                      <a:prstDash val="solid"/>
                      <a:round/>
                      <a:headEnd type="none" w="med" len="med"/>
                      <a:tailEnd type="none" w="med" len="med"/>
                    </a:lnL>
                    <a:lnR w="9525" cap="flat" cmpd="sng" algn="ctr">
                      <a:solidFill>
                        <a:srgbClr val="A100FF"/>
                      </a:solidFill>
                      <a:prstDash val="solid"/>
                      <a:round/>
                      <a:headEnd type="none" w="med" len="med"/>
                      <a:tailEnd type="none" w="med" len="med"/>
                    </a:lnR>
                    <a:lnT w="9525" cap="flat" cmpd="sng" algn="ctr">
                      <a:solidFill>
                        <a:srgbClr val="A100FF"/>
                      </a:solidFill>
                      <a:prstDash val="solid"/>
                      <a:round/>
                      <a:headEnd type="none" w="med" len="med"/>
                      <a:tailEnd type="none" w="med" len="med"/>
                    </a:lnT>
                    <a:lnB w="9525" cap="flat" cmpd="sng" algn="ctr">
                      <a:solidFill>
                        <a:srgbClr val="A100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0" name="Table 20"/>
          <p:cNvGraphicFramePr>
            <a:graphicFrameLocks noGrp="1"/>
          </p:cNvGraphicFramePr>
          <p:nvPr/>
        </p:nvGraphicFramePr>
        <p:xfrm>
          <a:off x="1646699" y="8017907"/>
          <a:ext cx="11574987" cy="1067543"/>
        </p:xfrm>
        <a:graphic>
          <a:graphicData uri="http://schemas.openxmlformats.org/drawingml/2006/table">
            <a:tbl>
              <a:tblPr/>
              <a:tblGrid>
                <a:gridCol w="3009187">
                  <a:extLst>
                    <a:ext uri="{9D8B030D-6E8A-4147-A177-3AD203B41FA5}">
                      <a16:colId xmlns:a16="http://schemas.microsoft.com/office/drawing/2014/main" val="20000"/>
                    </a:ext>
                  </a:extLst>
                </a:gridCol>
                <a:gridCol w="8565800">
                  <a:extLst>
                    <a:ext uri="{9D8B030D-6E8A-4147-A177-3AD203B41FA5}">
                      <a16:colId xmlns:a16="http://schemas.microsoft.com/office/drawing/2014/main" val="20001"/>
                    </a:ext>
                  </a:extLst>
                </a:gridCol>
              </a:tblGrid>
              <a:tr h="1067543">
                <a:tc>
                  <a:txBody>
                    <a:bodyPr/>
                    <a:lstStyle/>
                    <a:p>
                      <a:pPr marL="0" lvl="0" indent="0" algn="ctr">
                        <a:lnSpc>
                          <a:spcPts val="3316"/>
                        </a:lnSpc>
                        <a:spcBef>
                          <a:spcPct val="0"/>
                        </a:spcBef>
                        <a:defRPr/>
                      </a:pPr>
                      <a:r>
                        <a:rPr lang="en-US" sz="2368" u="none" strike="noStrike">
                          <a:solidFill>
                            <a:srgbClr val="FFFFFF"/>
                          </a:solidFill>
                          <a:latin typeface="Cardo"/>
                          <a:ea typeface="Cardo"/>
                          <a:cs typeface="Cardo"/>
                          <a:sym typeface="Cardo"/>
                        </a:rPr>
                        <a:t>INSIGHTS AND</a:t>
                      </a:r>
                      <a:endParaRPr lang="en-US" sz="1100"/>
                    </a:p>
                    <a:p>
                      <a:pPr marL="0" lvl="0" indent="0" algn="ctr">
                        <a:lnSpc>
                          <a:spcPts val="3316"/>
                        </a:lnSpc>
                        <a:spcBef>
                          <a:spcPct val="0"/>
                        </a:spcBef>
                      </a:pPr>
                      <a:r>
                        <a:rPr lang="en-US" sz="2368" u="none" strike="noStrike">
                          <a:solidFill>
                            <a:srgbClr val="FFFFFF"/>
                          </a:solidFill>
                          <a:latin typeface="Cardo"/>
                          <a:ea typeface="Cardo"/>
                          <a:cs typeface="Cardo"/>
                          <a:sym typeface="Cardo"/>
                        </a:rPr>
                        <a:t>SUMMARY</a:t>
                      </a:r>
                    </a:p>
                  </a:txBody>
                  <a:tcPr marL="15538" marR="15538" marT="15538" marB="15538" anchor="ctr">
                    <a:lnL w="0" cap="flat" cmpd="sng" algn="ctr">
                      <a:solidFill>
                        <a:srgbClr val="FFFFFF"/>
                      </a:solidFill>
                      <a:prstDash val="solid"/>
                      <a:round/>
                      <a:headEnd type="none" w="med" len="med"/>
                      <a:tailEnd type="none" w="med" len="med"/>
                    </a:lnL>
                    <a:lnR w="9525" cap="flat" cmpd="sng" algn="ctr">
                      <a:solidFill>
                        <a:srgbClr val="A100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tc>
                  <a:txBody>
                    <a:bodyPr/>
                    <a:lstStyle/>
                    <a:p>
                      <a:pPr marL="0" lvl="0" indent="0" algn="ctr">
                        <a:lnSpc>
                          <a:spcPts val="2478"/>
                        </a:lnSpc>
                        <a:spcBef>
                          <a:spcPct val="0"/>
                        </a:spcBef>
                        <a:defRPr/>
                      </a:pPr>
                      <a:r>
                        <a:rPr lang="en-US" sz="1770" b="1">
                          <a:solidFill>
                            <a:srgbClr val="000000"/>
                          </a:solidFill>
                          <a:latin typeface="Canva Sans Bold"/>
                          <a:ea typeface="Canva Sans Bold"/>
                          <a:cs typeface="Canva Sans Bold"/>
                          <a:sym typeface="Canva Sans Bold"/>
                        </a:rPr>
                        <a:t>LASTLY, I WILL REVIEW ALL SIGNIFICANT FINDINGS AND PROVIDE THEM AS A COMPILATION OF OUR UNDERSTANDINGS AND ILLUSTRATIONS.</a:t>
                      </a:r>
                      <a:endParaRPr lang="en-US" sz="1100"/>
                    </a:p>
                  </a:txBody>
                  <a:tcPr marL="15538" marR="15538" marT="15538" marB="15538" anchor="ctr">
                    <a:lnL w="9525" cap="flat" cmpd="sng" algn="ctr">
                      <a:solidFill>
                        <a:srgbClr val="A100FF"/>
                      </a:solidFill>
                      <a:prstDash val="solid"/>
                      <a:round/>
                      <a:headEnd type="none" w="med" len="med"/>
                      <a:tailEnd type="none" w="med" len="med"/>
                    </a:lnL>
                    <a:lnR w="9525" cap="flat" cmpd="sng" algn="ctr">
                      <a:solidFill>
                        <a:srgbClr val="A100FF"/>
                      </a:solidFill>
                      <a:prstDash val="solid"/>
                      <a:round/>
                      <a:headEnd type="none" w="med" len="med"/>
                      <a:tailEnd type="none" w="med" len="med"/>
                    </a:lnR>
                    <a:lnT w="9525" cap="flat" cmpd="sng" algn="ctr">
                      <a:solidFill>
                        <a:srgbClr val="A100FF"/>
                      </a:solidFill>
                      <a:prstDash val="solid"/>
                      <a:round/>
                      <a:headEnd type="none" w="med" len="med"/>
                      <a:tailEnd type="none" w="med" len="med"/>
                    </a:lnT>
                    <a:lnB w="9525" cap="flat" cmpd="sng" algn="ctr">
                      <a:solidFill>
                        <a:srgbClr val="A100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087840" y="584601"/>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3" name="Freeform 3"/>
          <p:cNvSpPr/>
          <p:nvPr/>
        </p:nvSpPr>
        <p:spPr>
          <a:xfrm>
            <a:off x="13087840" y="2951507"/>
            <a:ext cx="2168903" cy="2017079"/>
          </a:xfrm>
          <a:custGeom>
            <a:avLst/>
            <a:gdLst/>
            <a:ahLst/>
            <a:cxnLst/>
            <a:rect l="l" t="t" r="r" b="b"/>
            <a:pathLst>
              <a:path w="2168903" h="2017079">
                <a:moveTo>
                  <a:pt x="0" y="0"/>
                </a:moveTo>
                <a:lnTo>
                  <a:pt x="2168902" y="0"/>
                </a:lnTo>
                <a:lnTo>
                  <a:pt x="2168902"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4" name="Freeform 4"/>
          <p:cNvSpPr/>
          <p:nvPr/>
        </p:nvSpPr>
        <p:spPr>
          <a:xfrm>
            <a:off x="13087840" y="5318414"/>
            <a:ext cx="2168903" cy="2017079"/>
          </a:xfrm>
          <a:custGeom>
            <a:avLst/>
            <a:gdLst/>
            <a:ahLst/>
            <a:cxnLst/>
            <a:rect l="l" t="t" r="r" b="b"/>
            <a:pathLst>
              <a:path w="2168903" h="2017079">
                <a:moveTo>
                  <a:pt x="0" y="0"/>
                </a:moveTo>
                <a:lnTo>
                  <a:pt x="2168902" y="0"/>
                </a:lnTo>
                <a:lnTo>
                  <a:pt x="2168902"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5" name="Freeform 5"/>
          <p:cNvSpPr/>
          <p:nvPr/>
        </p:nvSpPr>
        <p:spPr>
          <a:xfrm>
            <a:off x="13087840" y="7685321"/>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6" name="Freeform 6"/>
          <p:cNvSpPr/>
          <p:nvPr/>
        </p:nvSpPr>
        <p:spPr>
          <a:xfrm>
            <a:off x="10573695" y="584601"/>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7" name="Freeform 7"/>
          <p:cNvSpPr/>
          <p:nvPr/>
        </p:nvSpPr>
        <p:spPr>
          <a:xfrm>
            <a:off x="10573695" y="2951507"/>
            <a:ext cx="2168903" cy="2017079"/>
          </a:xfrm>
          <a:custGeom>
            <a:avLst/>
            <a:gdLst/>
            <a:ahLst/>
            <a:cxnLst/>
            <a:rect l="l" t="t" r="r" b="b"/>
            <a:pathLst>
              <a:path w="2168903" h="2017079">
                <a:moveTo>
                  <a:pt x="0" y="0"/>
                </a:moveTo>
                <a:lnTo>
                  <a:pt x="2168903" y="0"/>
                </a:lnTo>
                <a:lnTo>
                  <a:pt x="2168903"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8" name="Freeform 8"/>
          <p:cNvSpPr/>
          <p:nvPr/>
        </p:nvSpPr>
        <p:spPr>
          <a:xfrm>
            <a:off x="10573695" y="5318414"/>
            <a:ext cx="2168903" cy="2017079"/>
          </a:xfrm>
          <a:custGeom>
            <a:avLst/>
            <a:gdLst/>
            <a:ahLst/>
            <a:cxnLst/>
            <a:rect l="l" t="t" r="r" b="b"/>
            <a:pathLst>
              <a:path w="2168903" h="2017079">
                <a:moveTo>
                  <a:pt x="0" y="0"/>
                </a:moveTo>
                <a:lnTo>
                  <a:pt x="2168903" y="0"/>
                </a:lnTo>
                <a:lnTo>
                  <a:pt x="2168903"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9" name="Freeform 9"/>
          <p:cNvSpPr/>
          <p:nvPr/>
        </p:nvSpPr>
        <p:spPr>
          <a:xfrm>
            <a:off x="10573695" y="7685321"/>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0" name="Freeform 10"/>
          <p:cNvSpPr/>
          <p:nvPr/>
        </p:nvSpPr>
        <p:spPr>
          <a:xfrm>
            <a:off x="8059550" y="584601"/>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1" name="Freeform 11"/>
          <p:cNvSpPr/>
          <p:nvPr/>
        </p:nvSpPr>
        <p:spPr>
          <a:xfrm>
            <a:off x="8059550" y="2951507"/>
            <a:ext cx="2168903" cy="2017079"/>
          </a:xfrm>
          <a:custGeom>
            <a:avLst/>
            <a:gdLst/>
            <a:ahLst/>
            <a:cxnLst/>
            <a:rect l="l" t="t" r="r" b="b"/>
            <a:pathLst>
              <a:path w="2168903" h="2017079">
                <a:moveTo>
                  <a:pt x="0" y="0"/>
                </a:moveTo>
                <a:lnTo>
                  <a:pt x="2168902" y="0"/>
                </a:lnTo>
                <a:lnTo>
                  <a:pt x="2168902"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2" name="Freeform 12"/>
          <p:cNvSpPr/>
          <p:nvPr/>
        </p:nvSpPr>
        <p:spPr>
          <a:xfrm>
            <a:off x="8059550" y="5318414"/>
            <a:ext cx="2168903" cy="2017079"/>
          </a:xfrm>
          <a:custGeom>
            <a:avLst/>
            <a:gdLst/>
            <a:ahLst/>
            <a:cxnLst/>
            <a:rect l="l" t="t" r="r" b="b"/>
            <a:pathLst>
              <a:path w="2168903" h="2017079">
                <a:moveTo>
                  <a:pt x="0" y="0"/>
                </a:moveTo>
                <a:lnTo>
                  <a:pt x="2168902" y="0"/>
                </a:lnTo>
                <a:lnTo>
                  <a:pt x="2168902"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3" name="Freeform 13"/>
          <p:cNvSpPr/>
          <p:nvPr/>
        </p:nvSpPr>
        <p:spPr>
          <a:xfrm>
            <a:off x="8059550" y="7685321"/>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4" name="Freeform 14"/>
          <p:cNvSpPr/>
          <p:nvPr/>
        </p:nvSpPr>
        <p:spPr>
          <a:xfrm>
            <a:off x="15601985" y="584601"/>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5" name="Freeform 15"/>
          <p:cNvSpPr/>
          <p:nvPr/>
        </p:nvSpPr>
        <p:spPr>
          <a:xfrm>
            <a:off x="15601985" y="2951507"/>
            <a:ext cx="2168903" cy="2017079"/>
          </a:xfrm>
          <a:custGeom>
            <a:avLst/>
            <a:gdLst/>
            <a:ahLst/>
            <a:cxnLst/>
            <a:rect l="l" t="t" r="r" b="b"/>
            <a:pathLst>
              <a:path w="2168903" h="2017079">
                <a:moveTo>
                  <a:pt x="0" y="0"/>
                </a:moveTo>
                <a:lnTo>
                  <a:pt x="2168903" y="0"/>
                </a:lnTo>
                <a:lnTo>
                  <a:pt x="2168903"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6" name="Freeform 16"/>
          <p:cNvSpPr/>
          <p:nvPr/>
        </p:nvSpPr>
        <p:spPr>
          <a:xfrm>
            <a:off x="15601985" y="5318414"/>
            <a:ext cx="2168903" cy="2017079"/>
          </a:xfrm>
          <a:custGeom>
            <a:avLst/>
            <a:gdLst/>
            <a:ahLst/>
            <a:cxnLst/>
            <a:rect l="l" t="t" r="r" b="b"/>
            <a:pathLst>
              <a:path w="2168903" h="2017079">
                <a:moveTo>
                  <a:pt x="0" y="0"/>
                </a:moveTo>
                <a:lnTo>
                  <a:pt x="2168903" y="0"/>
                </a:lnTo>
                <a:lnTo>
                  <a:pt x="2168903"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7" name="Freeform 17"/>
          <p:cNvSpPr/>
          <p:nvPr/>
        </p:nvSpPr>
        <p:spPr>
          <a:xfrm>
            <a:off x="15601985" y="7685321"/>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8" name="Freeform 18"/>
          <p:cNvSpPr/>
          <p:nvPr/>
        </p:nvSpPr>
        <p:spPr>
          <a:xfrm>
            <a:off x="5545404" y="584601"/>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9" name="Freeform 19"/>
          <p:cNvSpPr/>
          <p:nvPr/>
        </p:nvSpPr>
        <p:spPr>
          <a:xfrm>
            <a:off x="5545404" y="2951507"/>
            <a:ext cx="2168903" cy="2017079"/>
          </a:xfrm>
          <a:custGeom>
            <a:avLst/>
            <a:gdLst/>
            <a:ahLst/>
            <a:cxnLst/>
            <a:rect l="l" t="t" r="r" b="b"/>
            <a:pathLst>
              <a:path w="2168903" h="2017079">
                <a:moveTo>
                  <a:pt x="0" y="0"/>
                </a:moveTo>
                <a:lnTo>
                  <a:pt x="2168903" y="0"/>
                </a:lnTo>
                <a:lnTo>
                  <a:pt x="2168903"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20" name="Freeform 20"/>
          <p:cNvSpPr/>
          <p:nvPr/>
        </p:nvSpPr>
        <p:spPr>
          <a:xfrm>
            <a:off x="5545404" y="5318414"/>
            <a:ext cx="2168903" cy="2017079"/>
          </a:xfrm>
          <a:custGeom>
            <a:avLst/>
            <a:gdLst/>
            <a:ahLst/>
            <a:cxnLst/>
            <a:rect l="l" t="t" r="r" b="b"/>
            <a:pathLst>
              <a:path w="2168903" h="2017079">
                <a:moveTo>
                  <a:pt x="0" y="0"/>
                </a:moveTo>
                <a:lnTo>
                  <a:pt x="2168903" y="0"/>
                </a:lnTo>
                <a:lnTo>
                  <a:pt x="2168903"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21" name="Freeform 21"/>
          <p:cNvSpPr/>
          <p:nvPr/>
        </p:nvSpPr>
        <p:spPr>
          <a:xfrm>
            <a:off x="5545404" y="7685321"/>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22" name="Freeform 22"/>
          <p:cNvSpPr/>
          <p:nvPr/>
        </p:nvSpPr>
        <p:spPr>
          <a:xfrm>
            <a:off x="3031259" y="584601"/>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23" name="Freeform 23"/>
          <p:cNvSpPr/>
          <p:nvPr/>
        </p:nvSpPr>
        <p:spPr>
          <a:xfrm>
            <a:off x="3031259" y="2951507"/>
            <a:ext cx="2168903" cy="2017079"/>
          </a:xfrm>
          <a:custGeom>
            <a:avLst/>
            <a:gdLst/>
            <a:ahLst/>
            <a:cxnLst/>
            <a:rect l="l" t="t" r="r" b="b"/>
            <a:pathLst>
              <a:path w="2168903" h="2017079">
                <a:moveTo>
                  <a:pt x="0" y="0"/>
                </a:moveTo>
                <a:lnTo>
                  <a:pt x="2168902" y="0"/>
                </a:lnTo>
                <a:lnTo>
                  <a:pt x="2168902"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24" name="Freeform 24"/>
          <p:cNvSpPr/>
          <p:nvPr/>
        </p:nvSpPr>
        <p:spPr>
          <a:xfrm>
            <a:off x="3031259" y="5318414"/>
            <a:ext cx="2168903" cy="2017079"/>
          </a:xfrm>
          <a:custGeom>
            <a:avLst/>
            <a:gdLst/>
            <a:ahLst/>
            <a:cxnLst/>
            <a:rect l="l" t="t" r="r" b="b"/>
            <a:pathLst>
              <a:path w="2168903" h="2017079">
                <a:moveTo>
                  <a:pt x="0" y="0"/>
                </a:moveTo>
                <a:lnTo>
                  <a:pt x="2168902" y="0"/>
                </a:lnTo>
                <a:lnTo>
                  <a:pt x="2168902"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25" name="Freeform 25"/>
          <p:cNvSpPr/>
          <p:nvPr/>
        </p:nvSpPr>
        <p:spPr>
          <a:xfrm>
            <a:off x="3031259" y="7685321"/>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26" name="Freeform 26"/>
          <p:cNvSpPr/>
          <p:nvPr/>
        </p:nvSpPr>
        <p:spPr>
          <a:xfrm>
            <a:off x="517113" y="584601"/>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27" name="Freeform 27"/>
          <p:cNvSpPr/>
          <p:nvPr/>
        </p:nvSpPr>
        <p:spPr>
          <a:xfrm>
            <a:off x="517113" y="2951507"/>
            <a:ext cx="2168903" cy="2017079"/>
          </a:xfrm>
          <a:custGeom>
            <a:avLst/>
            <a:gdLst/>
            <a:ahLst/>
            <a:cxnLst/>
            <a:rect l="l" t="t" r="r" b="b"/>
            <a:pathLst>
              <a:path w="2168903" h="2017079">
                <a:moveTo>
                  <a:pt x="0" y="0"/>
                </a:moveTo>
                <a:lnTo>
                  <a:pt x="2168903" y="0"/>
                </a:lnTo>
                <a:lnTo>
                  <a:pt x="2168903"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28" name="Freeform 28"/>
          <p:cNvSpPr/>
          <p:nvPr/>
        </p:nvSpPr>
        <p:spPr>
          <a:xfrm>
            <a:off x="517113" y="5318414"/>
            <a:ext cx="2168903" cy="2017079"/>
          </a:xfrm>
          <a:custGeom>
            <a:avLst/>
            <a:gdLst/>
            <a:ahLst/>
            <a:cxnLst/>
            <a:rect l="l" t="t" r="r" b="b"/>
            <a:pathLst>
              <a:path w="2168903" h="2017079">
                <a:moveTo>
                  <a:pt x="0" y="0"/>
                </a:moveTo>
                <a:lnTo>
                  <a:pt x="2168903" y="0"/>
                </a:lnTo>
                <a:lnTo>
                  <a:pt x="2168903" y="2017080"/>
                </a:lnTo>
                <a:lnTo>
                  <a:pt x="0" y="2017080"/>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29" name="Freeform 29"/>
          <p:cNvSpPr/>
          <p:nvPr/>
        </p:nvSpPr>
        <p:spPr>
          <a:xfrm>
            <a:off x="517113" y="7685321"/>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grpSp>
        <p:nvGrpSpPr>
          <p:cNvPr id="30" name="Group 30"/>
          <p:cNvGrpSpPr/>
          <p:nvPr/>
        </p:nvGrpSpPr>
        <p:grpSpPr>
          <a:xfrm>
            <a:off x="4606668" y="1648548"/>
            <a:ext cx="12368293" cy="6673375"/>
            <a:chOff x="0" y="0"/>
            <a:chExt cx="15508659" cy="8367776"/>
          </a:xfrm>
        </p:grpSpPr>
        <p:sp>
          <p:nvSpPr>
            <p:cNvPr id="31" name="Freeform 31"/>
            <p:cNvSpPr/>
            <p:nvPr/>
          </p:nvSpPr>
          <p:spPr>
            <a:xfrm>
              <a:off x="0" y="0"/>
              <a:ext cx="15508649" cy="8367776"/>
            </a:xfrm>
            <a:custGeom>
              <a:avLst/>
              <a:gdLst/>
              <a:ahLst/>
              <a:cxnLst/>
              <a:rect l="l" t="t" r="r" b="b"/>
              <a:pathLst>
                <a:path w="15508649" h="8367776">
                  <a:moveTo>
                    <a:pt x="0" y="0"/>
                  </a:moveTo>
                  <a:lnTo>
                    <a:pt x="15508649" y="0"/>
                  </a:lnTo>
                  <a:lnTo>
                    <a:pt x="15508649" y="8367776"/>
                  </a:lnTo>
                  <a:lnTo>
                    <a:pt x="0" y="8367776"/>
                  </a:lnTo>
                  <a:close/>
                </a:path>
              </a:pathLst>
            </a:custGeom>
            <a:solidFill>
              <a:srgbClr val="FFFFFF"/>
            </a:solidFill>
          </p:spPr>
        </p:sp>
      </p:grpSp>
      <p:sp>
        <p:nvSpPr>
          <p:cNvPr id="32" name="Freeform 32"/>
          <p:cNvSpPr/>
          <p:nvPr/>
        </p:nvSpPr>
        <p:spPr>
          <a:xfrm rot="10799999">
            <a:off x="1667193" y="1593140"/>
            <a:ext cx="6769758" cy="6784191"/>
          </a:xfrm>
          <a:custGeom>
            <a:avLst/>
            <a:gdLst/>
            <a:ahLst/>
            <a:cxnLst/>
            <a:rect l="l" t="t" r="r" b="b"/>
            <a:pathLst>
              <a:path w="6769758" h="6784191">
                <a:moveTo>
                  <a:pt x="0" y="0"/>
                </a:moveTo>
                <a:lnTo>
                  <a:pt x="6769758" y="0"/>
                </a:lnTo>
                <a:lnTo>
                  <a:pt x="6769758" y="6784191"/>
                </a:lnTo>
                <a:lnTo>
                  <a:pt x="0" y="6784191"/>
                </a:lnTo>
                <a:lnTo>
                  <a:pt x="0" y="0"/>
                </a:lnTo>
                <a:close/>
              </a:path>
            </a:pathLst>
          </a:custGeom>
          <a:blipFill>
            <a:blip r:embed="rId5">
              <a:extLst>
                <a:ext uri="{96DAC541-7B7A-43D3-8B79-37D633B846F1}">
                  <asvg:svgBlip xmlns:asvg="http://schemas.microsoft.com/office/drawing/2016/SVG/main" r:embed="rId6"/>
                </a:ext>
              </a:extLst>
            </a:blip>
            <a:stretch>
              <a:fillRect r="-240" b="-322"/>
            </a:stretch>
          </a:blipFill>
        </p:spPr>
      </p:sp>
      <p:sp>
        <p:nvSpPr>
          <p:cNvPr id="33" name="TextBox 33"/>
          <p:cNvSpPr txBox="1"/>
          <p:nvPr/>
        </p:nvSpPr>
        <p:spPr>
          <a:xfrm>
            <a:off x="2969013" y="3897600"/>
            <a:ext cx="4481973" cy="2500313"/>
          </a:xfrm>
          <a:prstGeom prst="rect">
            <a:avLst/>
          </a:prstGeom>
        </p:spPr>
        <p:txBody>
          <a:bodyPr lIns="0" tIns="0" rIns="0" bIns="0" rtlCol="0" anchor="t">
            <a:spAutoFit/>
          </a:bodyPr>
          <a:lstStyle/>
          <a:p>
            <a:pPr algn="ctr">
              <a:lnSpc>
                <a:spcPts val="9600"/>
              </a:lnSpc>
            </a:pPr>
            <a:r>
              <a:rPr lang="en-US" sz="8000" spc="-80">
                <a:solidFill>
                  <a:srgbClr val="FFFFFF"/>
                </a:solidFill>
                <a:latin typeface="Arimo"/>
                <a:ea typeface="Arimo"/>
                <a:cs typeface="Arimo"/>
                <a:sym typeface="Arimo"/>
              </a:rPr>
              <a:t>Project Recap</a:t>
            </a:r>
          </a:p>
        </p:txBody>
      </p:sp>
      <p:sp>
        <p:nvSpPr>
          <p:cNvPr id="34" name="TextBox 34"/>
          <p:cNvSpPr txBox="1"/>
          <p:nvPr/>
        </p:nvSpPr>
        <p:spPr>
          <a:xfrm>
            <a:off x="8560956" y="2136220"/>
            <a:ext cx="8281622" cy="5812812"/>
          </a:xfrm>
          <a:prstGeom prst="rect">
            <a:avLst/>
          </a:prstGeom>
        </p:spPr>
        <p:txBody>
          <a:bodyPr lIns="0" tIns="0" rIns="0" bIns="0" rtlCol="0" anchor="t">
            <a:spAutoFit/>
          </a:bodyPr>
          <a:lstStyle/>
          <a:p>
            <a:pPr algn="l">
              <a:lnSpc>
                <a:spcPts val="3634"/>
              </a:lnSpc>
            </a:pPr>
            <a:r>
              <a:rPr lang="en-US" sz="2979" b="1" spc="32">
                <a:solidFill>
                  <a:srgbClr val="A100FF"/>
                </a:solidFill>
                <a:latin typeface="Cardo Bold"/>
                <a:ea typeface="Cardo Bold"/>
                <a:cs typeface="Cardo Bold"/>
                <a:sym typeface="Cardo Bold"/>
              </a:rPr>
              <a:t>"Social Buzz"</a:t>
            </a:r>
            <a:r>
              <a:rPr lang="en-US" sz="2979" spc="32">
                <a:solidFill>
                  <a:srgbClr val="000000"/>
                </a:solidFill>
                <a:latin typeface="Cardo"/>
                <a:ea typeface="Cardo"/>
                <a:cs typeface="Cardo"/>
                <a:sym typeface="Cardo"/>
              </a:rPr>
              <a:t> </a:t>
            </a:r>
            <a:r>
              <a:rPr lang="en-US" sz="2979" b="1" spc="32">
                <a:solidFill>
                  <a:srgbClr val="000000"/>
                </a:solidFill>
                <a:latin typeface="Cardo Bold"/>
                <a:ea typeface="Cardo Bold"/>
                <a:cs typeface="Cardo Bold"/>
                <a:sym typeface="Cardo Bold"/>
              </a:rPr>
              <a:t>is a swiftly growing unicorn in the tech sector that needs to quickly adjust to its global reach.</a:t>
            </a:r>
          </a:p>
          <a:p>
            <a:pPr algn="l">
              <a:lnSpc>
                <a:spcPts val="3204"/>
              </a:lnSpc>
            </a:pPr>
            <a:endParaRPr lang="en-US" sz="2979" b="1" spc="32">
              <a:solidFill>
                <a:srgbClr val="000000"/>
              </a:solidFill>
              <a:latin typeface="Cardo Bold"/>
              <a:ea typeface="Cardo Bold"/>
              <a:cs typeface="Cardo Bold"/>
              <a:sym typeface="Cardo Bold"/>
            </a:endParaRPr>
          </a:p>
          <a:p>
            <a:pPr algn="just">
              <a:lnSpc>
                <a:spcPts val="3826"/>
              </a:lnSpc>
            </a:pPr>
            <a:r>
              <a:rPr lang="en-US" sz="2943" b="1" spc="-85">
                <a:solidFill>
                  <a:srgbClr val="000000"/>
                </a:solidFill>
                <a:latin typeface="Cardo Bold"/>
                <a:ea typeface="Cardo Bold"/>
                <a:cs typeface="Cardo Bold"/>
                <a:sym typeface="Cardo Bold"/>
              </a:rPr>
              <a:t>Accenture has started working on the following activities during a three-month POC:</a:t>
            </a:r>
          </a:p>
          <a:p>
            <a:pPr marL="614138" lvl="1" indent="-307069" algn="l">
              <a:lnSpc>
                <a:spcPts val="4636"/>
              </a:lnSpc>
              <a:buFont typeface="Arial"/>
              <a:buChar char="•"/>
            </a:pPr>
            <a:r>
              <a:rPr lang="en-US" sz="2844" b="1" spc="31">
                <a:solidFill>
                  <a:srgbClr val="090503"/>
                </a:solidFill>
                <a:latin typeface="Cardo Bold"/>
                <a:ea typeface="Cardo Bold"/>
                <a:cs typeface="Cardo Bold"/>
                <a:sym typeface="Cardo Bold"/>
              </a:rPr>
              <a:t>An examination of Social Buzz's use of big data.</a:t>
            </a:r>
          </a:p>
          <a:p>
            <a:pPr marL="614138" lvl="1" indent="-307069" algn="l">
              <a:lnSpc>
                <a:spcPts val="3754"/>
              </a:lnSpc>
              <a:buFont typeface="Arial"/>
              <a:buChar char="•"/>
            </a:pPr>
            <a:r>
              <a:rPr lang="en-US" sz="2844" b="1" spc="85">
                <a:solidFill>
                  <a:srgbClr val="090503"/>
                </a:solidFill>
                <a:latin typeface="Cardo Bold"/>
                <a:ea typeface="Cardo Bold"/>
                <a:cs typeface="Cardo Bold"/>
                <a:sym typeface="Cardo Bold"/>
              </a:rPr>
              <a:t>Strategies for a prosperous initial public offering (IPO)</a:t>
            </a:r>
          </a:p>
          <a:p>
            <a:pPr marL="629817" lvl="1" indent="-314909" algn="l">
              <a:lnSpc>
                <a:spcPts val="3850"/>
              </a:lnSpc>
              <a:buFont typeface="Arial"/>
              <a:buChar char="•"/>
            </a:pPr>
            <a:r>
              <a:rPr lang="en-US" sz="2917" b="1" spc="87">
                <a:solidFill>
                  <a:srgbClr val="090503"/>
                </a:solidFill>
                <a:latin typeface="Cardo Bold"/>
                <a:ea typeface="Cardo Bold"/>
                <a:cs typeface="Cardo Bold"/>
                <a:sym typeface="Cardo Bold"/>
              </a:rPr>
              <a:t>An examination to determine the top 5 content categories on Social Buzz.</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27054" y="8503544"/>
            <a:ext cx="3062454" cy="3062454"/>
            <a:chOff x="0" y="0"/>
            <a:chExt cx="4083272" cy="4083272"/>
          </a:xfrm>
        </p:grpSpPr>
        <p:sp>
          <p:nvSpPr>
            <p:cNvPr id="3" name="Freeform 3"/>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4" name="Freeform 4"/>
          <p:cNvSpPr/>
          <p:nvPr/>
        </p:nvSpPr>
        <p:spPr>
          <a:xfrm>
            <a:off x="9144000" y="8195696"/>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3">
              <a:extLst>
                <a:ext uri="{96DAC541-7B7A-43D3-8B79-37D633B846F1}">
                  <asvg:svgBlip xmlns:asvg="http://schemas.microsoft.com/office/drawing/2016/SVG/main" r:embed="rId4"/>
                </a:ext>
              </a:extLst>
            </a:blip>
            <a:stretch>
              <a:fillRect r="-224" b="-322"/>
            </a:stretch>
          </a:blipFill>
        </p:spPr>
      </p:sp>
      <p:grpSp>
        <p:nvGrpSpPr>
          <p:cNvPr id="5" name="Group 5"/>
          <p:cNvGrpSpPr/>
          <p:nvPr/>
        </p:nvGrpSpPr>
        <p:grpSpPr>
          <a:xfrm>
            <a:off x="0" y="0"/>
            <a:ext cx="9964482" cy="10287000"/>
            <a:chOff x="0" y="0"/>
            <a:chExt cx="13285976" cy="13716000"/>
          </a:xfrm>
        </p:grpSpPr>
        <p:sp>
          <p:nvSpPr>
            <p:cNvPr id="6" name="Freeform 6"/>
            <p:cNvSpPr/>
            <p:nvPr/>
          </p:nvSpPr>
          <p:spPr>
            <a:xfrm>
              <a:off x="0" y="0"/>
              <a:ext cx="13285978" cy="13716000"/>
            </a:xfrm>
            <a:custGeom>
              <a:avLst/>
              <a:gdLst/>
              <a:ahLst/>
              <a:cxnLst/>
              <a:rect l="l" t="t" r="r" b="b"/>
              <a:pathLst>
                <a:path w="13285978" h="13716000">
                  <a:moveTo>
                    <a:pt x="0" y="0"/>
                  </a:moveTo>
                  <a:lnTo>
                    <a:pt x="13285978" y="0"/>
                  </a:lnTo>
                  <a:lnTo>
                    <a:pt x="13285978" y="13716000"/>
                  </a:lnTo>
                  <a:lnTo>
                    <a:pt x="0" y="13716000"/>
                  </a:lnTo>
                  <a:close/>
                </a:path>
              </a:pathLst>
            </a:custGeom>
            <a:gradFill rotWithShape="1">
              <a:gsLst>
                <a:gs pos="0">
                  <a:srgbClr val="004AAD">
                    <a:alpha val="100000"/>
                  </a:srgbClr>
                </a:gs>
                <a:gs pos="100000">
                  <a:srgbClr val="CB6CE6">
                    <a:alpha val="100000"/>
                  </a:srgbClr>
                </a:gs>
              </a:gsLst>
              <a:lin ang="0"/>
            </a:gradFill>
          </p:spPr>
        </p:sp>
        <p:sp>
          <p:nvSpPr>
            <p:cNvPr id="7" name="Freeform 7"/>
            <p:cNvSpPr/>
            <p:nvPr/>
          </p:nvSpPr>
          <p:spPr>
            <a:xfrm>
              <a:off x="-1524" y="-1524"/>
              <a:ext cx="13289026" cy="13719048"/>
            </a:xfrm>
            <a:custGeom>
              <a:avLst/>
              <a:gdLst/>
              <a:ahLst/>
              <a:cxnLst/>
              <a:rect l="l" t="t" r="r" b="b"/>
              <a:pathLst>
                <a:path w="13289026" h="13719048">
                  <a:moveTo>
                    <a:pt x="1524" y="0"/>
                  </a:moveTo>
                  <a:lnTo>
                    <a:pt x="13287502" y="0"/>
                  </a:lnTo>
                  <a:cubicBezTo>
                    <a:pt x="13288391" y="0"/>
                    <a:pt x="13289026" y="762"/>
                    <a:pt x="13289026" y="1524"/>
                  </a:cubicBezTo>
                  <a:lnTo>
                    <a:pt x="13289026" y="13717524"/>
                  </a:lnTo>
                  <a:cubicBezTo>
                    <a:pt x="13289026" y="13718414"/>
                    <a:pt x="13288265" y="13719048"/>
                    <a:pt x="13287502" y="13719048"/>
                  </a:cubicBezTo>
                  <a:lnTo>
                    <a:pt x="1524" y="13719048"/>
                  </a:lnTo>
                  <a:cubicBezTo>
                    <a:pt x="635" y="13719048"/>
                    <a:pt x="0" y="13718287"/>
                    <a:pt x="0" y="13717524"/>
                  </a:cubicBezTo>
                  <a:lnTo>
                    <a:pt x="0" y="1524"/>
                  </a:lnTo>
                  <a:cubicBezTo>
                    <a:pt x="0" y="635"/>
                    <a:pt x="762" y="0"/>
                    <a:pt x="1524" y="0"/>
                  </a:cubicBezTo>
                  <a:moveTo>
                    <a:pt x="1524" y="3048"/>
                  </a:moveTo>
                  <a:lnTo>
                    <a:pt x="1524" y="1524"/>
                  </a:lnTo>
                  <a:lnTo>
                    <a:pt x="3048" y="1524"/>
                  </a:lnTo>
                  <a:lnTo>
                    <a:pt x="3048" y="13717524"/>
                  </a:lnTo>
                  <a:lnTo>
                    <a:pt x="1524" y="13717524"/>
                  </a:lnTo>
                  <a:lnTo>
                    <a:pt x="1524" y="13716000"/>
                  </a:lnTo>
                  <a:lnTo>
                    <a:pt x="13287502" y="13716000"/>
                  </a:lnTo>
                  <a:lnTo>
                    <a:pt x="13287502" y="13717524"/>
                  </a:lnTo>
                  <a:lnTo>
                    <a:pt x="13285978" y="13717524"/>
                  </a:lnTo>
                  <a:lnTo>
                    <a:pt x="13285978" y="1524"/>
                  </a:lnTo>
                  <a:lnTo>
                    <a:pt x="13287502" y="1524"/>
                  </a:lnTo>
                  <a:lnTo>
                    <a:pt x="13287502" y="3048"/>
                  </a:lnTo>
                  <a:lnTo>
                    <a:pt x="1524" y="3048"/>
                  </a:lnTo>
                  <a:close/>
                </a:path>
              </a:pathLst>
            </a:custGeom>
            <a:gradFill rotWithShape="1">
              <a:gsLst>
                <a:gs pos="0">
                  <a:srgbClr val="004AAD">
                    <a:alpha val="100000"/>
                  </a:srgbClr>
                </a:gs>
                <a:gs pos="100000">
                  <a:srgbClr val="CB6CE6">
                    <a:alpha val="100000"/>
                  </a:srgbClr>
                </a:gs>
              </a:gsLst>
              <a:lin ang="0"/>
            </a:gradFill>
          </p:spPr>
        </p:sp>
      </p:grpSp>
      <p:sp>
        <p:nvSpPr>
          <p:cNvPr id="8" name="Freeform 8"/>
          <p:cNvSpPr/>
          <p:nvPr/>
        </p:nvSpPr>
        <p:spPr>
          <a:xfrm>
            <a:off x="-305767" y="406153"/>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9" name="Freeform 9"/>
          <p:cNvSpPr/>
          <p:nvPr/>
        </p:nvSpPr>
        <p:spPr>
          <a:xfrm>
            <a:off x="-305767" y="2865707"/>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0" name="Freeform 10"/>
          <p:cNvSpPr/>
          <p:nvPr/>
        </p:nvSpPr>
        <p:spPr>
          <a:xfrm>
            <a:off x="-305767" y="5325260"/>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sp>
        <p:nvSpPr>
          <p:cNvPr id="11" name="Freeform 11"/>
          <p:cNvSpPr/>
          <p:nvPr/>
        </p:nvSpPr>
        <p:spPr>
          <a:xfrm>
            <a:off x="-305767"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5">
              <a:alphaModFix amt="80000"/>
              <a:extLst>
                <a:ext uri="{96DAC541-7B7A-43D3-8B79-37D633B846F1}">
                  <asvg:svgBlip xmlns:asvg="http://schemas.microsoft.com/office/drawing/2016/SVG/main" r:embed="rId6"/>
                </a:ext>
              </a:extLst>
            </a:blip>
            <a:stretch>
              <a:fillRect b="-721"/>
            </a:stretch>
          </a:blipFill>
        </p:spPr>
      </p:sp>
      <p:grpSp>
        <p:nvGrpSpPr>
          <p:cNvPr id="12" name="Group 12"/>
          <p:cNvGrpSpPr/>
          <p:nvPr/>
        </p:nvGrpSpPr>
        <p:grpSpPr>
          <a:xfrm>
            <a:off x="1339101" y="446131"/>
            <a:ext cx="2646883" cy="2646882"/>
            <a:chOff x="0" y="0"/>
            <a:chExt cx="3894400" cy="3894398"/>
          </a:xfrm>
        </p:grpSpPr>
        <p:sp>
          <p:nvSpPr>
            <p:cNvPr id="13" name="Freeform 13"/>
            <p:cNvSpPr/>
            <p:nvPr/>
          </p:nvSpPr>
          <p:spPr>
            <a:xfrm>
              <a:off x="0" y="0"/>
              <a:ext cx="3894328" cy="3894455"/>
            </a:xfrm>
            <a:custGeom>
              <a:avLst/>
              <a:gdLst/>
              <a:ahLst/>
              <a:cxnLst/>
              <a:rect l="l" t="t" r="r" b="b"/>
              <a:pathLst>
                <a:path w="3894328" h="3894455">
                  <a:moveTo>
                    <a:pt x="1947164" y="0"/>
                  </a:moveTo>
                  <a:cubicBezTo>
                    <a:pt x="3022854" y="0"/>
                    <a:pt x="3894328" y="871601"/>
                    <a:pt x="3894328" y="1947164"/>
                  </a:cubicBezTo>
                  <a:cubicBezTo>
                    <a:pt x="3894328" y="3022727"/>
                    <a:pt x="3022854" y="3894455"/>
                    <a:pt x="1947164" y="3894455"/>
                  </a:cubicBezTo>
                  <a:cubicBezTo>
                    <a:pt x="871474" y="3894455"/>
                    <a:pt x="0" y="3022854"/>
                    <a:pt x="0" y="1947164"/>
                  </a:cubicBezTo>
                  <a:cubicBezTo>
                    <a:pt x="0" y="871474"/>
                    <a:pt x="871601" y="0"/>
                    <a:pt x="1947164" y="0"/>
                  </a:cubicBezTo>
                  <a:close/>
                </a:path>
              </a:pathLst>
            </a:custGeom>
            <a:solidFill>
              <a:srgbClr val="963488"/>
            </a:solidFill>
          </p:spPr>
        </p:sp>
      </p:grpSp>
      <p:sp>
        <p:nvSpPr>
          <p:cNvPr id="14" name="Freeform 14"/>
          <p:cNvSpPr/>
          <p:nvPr/>
        </p:nvSpPr>
        <p:spPr>
          <a:xfrm rot="-5115456">
            <a:off x="1805533" y="102297"/>
            <a:ext cx="2646883" cy="2652527"/>
          </a:xfrm>
          <a:custGeom>
            <a:avLst/>
            <a:gdLst/>
            <a:ahLst/>
            <a:cxnLst/>
            <a:rect l="l" t="t" r="r" b="b"/>
            <a:pathLst>
              <a:path w="2646883" h="2652527">
                <a:moveTo>
                  <a:pt x="0" y="0"/>
                </a:moveTo>
                <a:lnTo>
                  <a:pt x="2646882" y="0"/>
                </a:lnTo>
                <a:lnTo>
                  <a:pt x="2646882" y="2652527"/>
                </a:lnTo>
                <a:lnTo>
                  <a:pt x="0" y="2652527"/>
                </a:lnTo>
                <a:lnTo>
                  <a:pt x="0" y="0"/>
                </a:lnTo>
                <a:close/>
              </a:path>
            </a:pathLst>
          </a:custGeom>
          <a:blipFill>
            <a:blip r:embed="rId7">
              <a:extLst>
                <a:ext uri="{96DAC541-7B7A-43D3-8B79-37D633B846F1}">
                  <asvg:svgBlip xmlns:asvg="http://schemas.microsoft.com/office/drawing/2016/SVG/main" r:embed="rId8"/>
                </a:ext>
              </a:extLst>
            </a:blip>
            <a:stretch>
              <a:fillRect r="-209" b="-322"/>
            </a:stretch>
          </a:blipFill>
        </p:spPr>
      </p:sp>
      <p:grpSp>
        <p:nvGrpSpPr>
          <p:cNvPr id="15" name="Group 15"/>
          <p:cNvGrpSpPr/>
          <p:nvPr/>
        </p:nvGrpSpPr>
        <p:grpSpPr>
          <a:xfrm>
            <a:off x="16469321" y="-753500"/>
            <a:ext cx="3062454" cy="3062454"/>
            <a:chOff x="0" y="0"/>
            <a:chExt cx="4083272" cy="4083272"/>
          </a:xfrm>
        </p:grpSpPr>
        <p:sp>
          <p:nvSpPr>
            <p:cNvPr id="16" name="Freeform 16"/>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17" name="Freeform 17"/>
          <p:cNvSpPr/>
          <p:nvPr/>
        </p:nvSpPr>
        <p:spPr>
          <a:xfrm>
            <a:off x="15986267" y="-1061348"/>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3">
              <a:extLst>
                <a:ext uri="{96DAC541-7B7A-43D3-8B79-37D633B846F1}">
                  <asvg:svgBlip xmlns:asvg="http://schemas.microsoft.com/office/drawing/2016/SVG/main" r:embed="rId4"/>
                </a:ext>
              </a:extLst>
            </a:blip>
            <a:stretch>
              <a:fillRect r="-224" b="-322"/>
            </a:stretch>
          </a:blipFill>
        </p:spPr>
      </p:sp>
      <p:sp>
        <p:nvSpPr>
          <p:cNvPr id="18" name="Freeform 18"/>
          <p:cNvSpPr/>
          <p:nvPr/>
        </p:nvSpPr>
        <p:spPr>
          <a:xfrm>
            <a:off x="11007484" y="1028700"/>
            <a:ext cx="6251816" cy="8229600"/>
          </a:xfrm>
          <a:custGeom>
            <a:avLst/>
            <a:gdLst/>
            <a:ahLst/>
            <a:cxnLst/>
            <a:rect l="l" t="t" r="r" b="b"/>
            <a:pathLst>
              <a:path w="6251816" h="8229600">
                <a:moveTo>
                  <a:pt x="0" y="0"/>
                </a:moveTo>
                <a:lnTo>
                  <a:pt x="6251816" y="0"/>
                </a:lnTo>
                <a:lnTo>
                  <a:pt x="6251816" y="8229600"/>
                </a:lnTo>
                <a:lnTo>
                  <a:pt x="0" y="8229600"/>
                </a:lnTo>
                <a:lnTo>
                  <a:pt x="0" y="0"/>
                </a:lnTo>
                <a:close/>
              </a:path>
            </a:pathLst>
          </a:custGeom>
          <a:blipFill>
            <a:blip r:embed="rId9"/>
            <a:stretch>
              <a:fillRect l="-48786" r="-48786" b="-61"/>
            </a:stretch>
          </a:blipFill>
        </p:spPr>
      </p:sp>
      <p:sp>
        <p:nvSpPr>
          <p:cNvPr id="19" name="TextBox 19"/>
          <p:cNvSpPr txBox="1"/>
          <p:nvPr/>
        </p:nvSpPr>
        <p:spPr>
          <a:xfrm>
            <a:off x="2845632" y="921157"/>
            <a:ext cx="5244169" cy="1144226"/>
          </a:xfrm>
          <a:prstGeom prst="rect">
            <a:avLst/>
          </a:prstGeom>
        </p:spPr>
        <p:txBody>
          <a:bodyPr lIns="0" tIns="0" rIns="0" bIns="0" rtlCol="0" anchor="t">
            <a:spAutoFit/>
          </a:bodyPr>
          <a:lstStyle/>
          <a:p>
            <a:pPr algn="l">
              <a:lnSpc>
                <a:spcPts val="8699"/>
              </a:lnSpc>
            </a:pPr>
            <a:r>
              <a:rPr lang="en-US" sz="7249" spc="-72">
                <a:solidFill>
                  <a:srgbClr val="FFFFFF"/>
                </a:solidFill>
                <a:latin typeface="Arimo"/>
                <a:ea typeface="Arimo"/>
                <a:cs typeface="Arimo"/>
                <a:sym typeface="Arimo"/>
              </a:rPr>
              <a:t>Problem</a:t>
            </a:r>
          </a:p>
        </p:txBody>
      </p:sp>
      <p:sp>
        <p:nvSpPr>
          <p:cNvPr id="20" name="TextBox 20"/>
          <p:cNvSpPr txBox="1"/>
          <p:nvPr/>
        </p:nvSpPr>
        <p:spPr>
          <a:xfrm>
            <a:off x="1948032" y="3176771"/>
            <a:ext cx="7679022" cy="6858000"/>
          </a:xfrm>
          <a:prstGeom prst="rect">
            <a:avLst/>
          </a:prstGeom>
        </p:spPr>
        <p:txBody>
          <a:bodyPr lIns="0" tIns="0" rIns="0" bIns="0" rtlCol="0" anchor="t">
            <a:spAutoFit/>
          </a:bodyPr>
          <a:lstStyle/>
          <a:p>
            <a:pPr marL="648472" lvl="1" indent="-324236" algn="l">
              <a:lnSpc>
                <a:spcPts val="3604"/>
              </a:lnSpc>
              <a:buFont typeface="Arial"/>
              <a:buChar char="•"/>
            </a:pPr>
            <a:r>
              <a:rPr lang="en-US" sz="3003" spc="-30">
                <a:solidFill>
                  <a:srgbClr val="FFFFFF"/>
                </a:solidFill>
                <a:latin typeface="Radley"/>
                <a:ea typeface="Radley"/>
                <a:cs typeface="Radley"/>
                <a:sym typeface="Radley"/>
              </a:rPr>
              <a:t>In recent years, the client base has increased significantly, and they lack the internal resources to handle it.</a:t>
            </a:r>
          </a:p>
          <a:p>
            <a:pPr marL="648472" lvl="1" indent="-324236" algn="l">
              <a:lnSpc>
                <a:spcPts val="3604"/>
              </a:lnSpc>
              <a:buFont typeface="Arial"/>
              <a:buChar char="•"/>
            </a:pPr>
            <a:r>
              <a:rPr lang="en-US" sz="3003" spc="-30">
                <a:solidFill>
                  <a:srgbClr val="FFFFFF"/>
                </a:solidFill>
                <a:latin typeface="Radley"/>
                <a:ea typeface="Radley"/>
                <a:cs typeface="Radley"/>
                <a:sym typeface="Radley"/>
              </a:rPr>
              <a:t>Every day, Social Buzz receives over 100,000 posts, totaling 36,500,000 posts annually. Since all of the content unstructured, it might be challenging to make sense of it all.</a:t>
            </a:r>
          </a:p>
          <a:p>
            <a:pPr marL="648472" lvl="1" indent="-324236" algn="l">
              <a:lnSpc>
                <a:spcPts val="3604"/>
              </a:lnSpc>
              <a:buFont typeface="Arial"/>
              <a:buChar char="•"/>
            </a:pPr>
            <a:r>
              <a:rPr lang="en-US" sz="3003" spc="-30">
                <a:solidFill>
                  <a:srgbClr val="FFFFFF"/>
                </a:solidFill>
                <a:latin typeface="Radley"/>
                <a:ea typeface="Radley"/>
                <a:cs typeface="Radley"/>
                <a:sym typeface="Radley"/>
              </a:rPr>
              <a:t>Determine what specifications must be met for this project.</a:t>
            </a:r>
          </a:p>
          <a:p>
            <a:pPr marL="648472" lvl="1" indent="-324236" algn="l">
              <a:lnSpc>
                <a:spcPts val="3604"/>
              </a:lnSpc>
              <a:buFont typeface="Arial"/>
              <a:buChar char="•"/>
            </a:pPr>
            <a:r>
              <a:rPr lang="en-US" sz="3003" spc="-30">
                <a:solidFill>
                  <a:srgbClr val="FFFFFF"/>
                </a:solidFill>
                <a:latin typeface="Radley"/>
                <a:ea typeface="Radley"/>
                <a:cs typeface="Radley"/>
                <a:sym typeface="Radley"/>
              </a:rPr>
              <a:t>Combining tables from a sample data collection.</a:t>
            </a:r>
          </a:p>
          <a:p>
            <a:pPr marL="648472" lvl="1" indent="-324236" algn="l">
              <a:lnSpc>
                <a:spcPts val="3604"/>
              </a:lnSpc>
              <a:buFont typeface="Arial"/>
              <a:buChar char="•"/>
            </a:pPr>
            <a:r>
              <a:rPr lang="en-US" sz="3003" spc="-30">
                <a:solidFill>
                  <a:srgbClr val="FFFFFF"/>
                </a:solidFill>
                <a:latin typeface="Radley"/>
                <a:ea typeface="Radley"/>
                <a:cs typeface="Radley"/>
                <a:sym typeface="Radley"/>
              </a:rPr>
              <a:t>An analysis of their content categories that identifies the top five with the highest total popularity.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68738" y="406153"/>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3" name="Freeform 3"/>
          <p:cNvSpPr/>
          <p:nvPr/>
        </p:nvSpPr>
        <p:spPr>
          <a:xfrm>
            <a:off x="3068738"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4" name="Freeform 4"/>
          <p:cNvSpPr/>
          <p:nvPr/>
        </p:nvSpPr>
        <p:spPr>
          <a:xfrm>
            <a:off x="506723" y="406153"/>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5" name="Freeform 5"/>
          <p:cNvSpPr/>
          <p:nvPr/>
        </p:nvSpPr>
        <p:spPr>
          <a:xfrm>
            <a:off x="506723" y="2865707"/>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6" name="Freeform 6"/>
          <p:cNvSpPr/>
          <p:nvPr/>
        </p:nvSpPr>
        <p:spPr>
          <a:xfrm>
            <a:off x="506723" y="5325260"/>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7" name="Freeform 7"/>
          <p:cNvSpPr/>
          <p:nvPr/>
        </p:nvSpPr>
        <p:spPr>
          <a:xfrm>
            <a:off x="506723"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8" name="Freeform 8"/>
          <p:cNvSpPr/>
          <p:nvPr/>
        </p:nvSpPr>
        <p:spPr>
          <a:xfrm>
            <a:off x="5630753" y="406153"/>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9" name="Freeform 9"/>
          <p:cNvSpPr/>
          <p:nvPr/>
        </p:nvSpPr>
        <p:spPr>
          <a:xfrm>
            <a:off x="5630753"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10" name="Freeform 10"/>
          <p:cNvSpPr/>
          <p:nvPr/>
        </p:nvSpPr>
        <p:spPr>
          <a:xfrm>
            <a:off x="8192768" y="406153"/>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11" name="Freeform 11"/>
          <p:cNvSpPr/>
          <p:nvPr/>
        </p:nvSpPr>
        <p:spPr>
          <a:xfrm>
            <a:off x="8192768" y="2865707"/>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grpSp>
        <p:nvGrpSpPr>
          <p:cNvPr id="12" name="Group 12"/>
          <p:cNvGrpSpPr/>
          <p:nvPr/>
        </p:nvGrpSpPr>
        <p:grpSpPr>
          <a:xfrm>
            <a:off x="2110745" y="1825527"/>
            <a:ext cx="6750815" cy="6635945"/>
            <a:chOff x="0" y="0"/>
            <a:chExt cx="9001087" cy="8847927"/>
          </a:xfrm>
        </p:grpSpPr>
        <p:sp>
          <p:nvSpPr>
            <p:cNvPr id="13" name="Freeform 13"/>
            <p:cNvSpPr/>
            <p:nvPr/>
          </p:nvSpPr>
          <p:spPr>
            <a:xfrm>
              <a:off x="0" y="0"/>
              <a:ext cx="9001125" cy="8847963"/>
            </a:xfrm>
            <a:custGeom>
              <a:avLst/>
              <a:gdLst/>
              <a:ahLst/>
              <a:cxnLst/>
              <a:rect l="l" t="t" r="r" b="b"/>
              <a:pathLst>
                <a:path w="9001125" h="8847963">
                  <a:moveTo>
                    <a:pt x="0" y="0"/>
                  </a:moveTo>
                  <a:lnTo>
                    <a:pt x="9001125" y="0"/>
                  </a:lnTo>
                  <a:lnTo>
                    <a:pt x="9001125" y="8847963"/>
                  </a:lnTo>
                  <a:lnTo>
                    <a:pt x="0" y="8847963"/>
                  </a:lnTo>
                  <a:close/>
                </a:path>
              </a:pathLst>
            </a:custGeom>
            <a:solidFill>
              <a:srgbClr val="FFFFFF"/>
            </a:solidFill>
          </p:spPr>
        </p:sp>
      </p:grpSp>
      <p:grpSp>
        <p:nvGrpSpPr>
          <p:cNvPr id="14" name="Group 14"/>
          <p:cNvGrpSpPr/>
          <p:nvPr/>
        </p:nvGrpSpPr>
        <p:grpSpPr>
          <a:xfrm>
            <a:off x="11825797" y="1270731"/>
            <a:ext cx="2085137" cy="2085137"/>
            <a:chOff x="0" y="0"/>
            <a:chExt cx="2780183" cy="2780183"/>
          </a:xfrm>
        </p:grpSpPr>
        <p:sp>
          <p:nvSpPr>
            <p:cNvPr id="15" name="Freeform 15"/>
            <p:cNvSpPr/>
            <p:nvPr/>
          </p:nvSpPr>
          <p:spPr>
            <a:xfrm>
              <a:off x="0" y="0"/>
              <a:ext cx="2780284" cy="2780157"/>
            </a:xfrm>
            <a:custGeom>
              <a:avLst/>
              <a:gdLst/>
              <a:ahLst/>
              <a:cxnLst/>
              <a:rect l="l" t="t" r="r" b="b"/>
              <a:pathLst>
                <a:path w="2780284" h="2780157">
                  <a:moveTo>
                    <a:pt x="1390142" y="0"/>
                  </a:moveTo>
                  <a:cubicBezTo>
                    <a:pt x="2157984" y="0"/>
                    <a:pt x="2780284" y="622173"/>
                    <a:pt x="2780284" y="1390142"/>
                  </a:cubicBezTo>
                  <a:cubicBezTo>
                    <a:pt x="2780284" y="2158111"/>
                    <a:pt x="2157984" y="2780157"/>
                    <a:pt x="1390142" y="2780157"/>
                  </a:cubicBezTo>
                  <a:cubicBezTo>
                    <a:pt x="622300" y="2780157"/>
                    <a:pt x="0" y="2157984"/>
                    <a:pt x="0" y="1390142"/>
                  </a:cubicBezTo>
                  <a:cubicBezTo>
                    <a:pt x="0" y="622300"/>
                    <a:pt x="622173" y="0"/>
                    <a:pt x="1390142" y="0"/>
                  </a:cubicBezTo>
                  <a:close/>
                </a:path>
              </a:pathLst>
            </a:custGeom>
            <a:solidFill>
              <a:srgbClr val="A100FF"/>
            </a:solidFill>
          </p:spPr>
        </p:sp>
      </p:grpSp>
      <p:grpSp>
        <p:nvGrpSpPr>
          <p:cNvPr id="16" name="Group 16"/>
          <p:cNvGrpSpPr/>
          <p:nvPr/>
        </p:nvGrpSpPr>
        <p:grpSpPr>
          <a:xfrm>
            <a:off x="11411515" y="1068549"/>
            <a:ext cx="2187334" cy="2087727"/>
            <a:chOff x="0" y="0"/>
            <a:chExt cx="2916446" cy="2783636"/>
          </a:xfrm>
        </p:grpSpPr>
        <p:sp>
          <p:nvSpPr>
            <p:cNvPr id="17" name="Freeform 17"/>
            <p:cNvSpPr/>
            <p:nvPr/>
          </p:nvSpPr>
          <p:spPr>
            <a:xfrm>
              <a:off x="-127" y="0"/>
              <a:ext cx="2916682" cy="2783713"/>
            </a:xfrm>
            <a:custGeom>
              <a:avLst/>
              <a:gdLst/>
              <a:ahLst/>
              <a:cxnLst/>
              <a:rect l="l" t="t" r="r" b="b"/>
              <a:pathLst>
                <a:path w="2916682" h="2783713">
                  <a:moveTo>
                    <a:pt x="1458341" y="2286"/>
                  </a:moveTo>
                  <a:cubicBezTo>
                    <a:pt x="960374" y="0"/>
                    <a:pt x="499364" y="264414"/>
                    <a:pt x="249682" y="695198"/>
                  </a:cubicBezTo>
                  <a:cubicBezTo>
                    <a:pt x="0" y="1125982"/>
                    <a:pt x="127" y="1657477"/>
                    <a:pt x="249682" y="2088388"/>
                  </a:cubicBezTo>
                  <a:cubicBezTo>
                    <a:pt x="499237" y="2519299"/>
                    <a:pt x="960374" y="2783586"/>
                    <a:pt x="1458341" y="2781427"/>
                  </a:cubicBezTo>
                  <a:cubicBezTo>
                    <a:pt x="1956308" y="2783713"/>
                    <a:pt x="2417318" y="2519299"/>
                    <a:pt x="2667000" y="2088388"/>
                  </a:cubicBezTo>
                  <a:cubicBezTo>
                    <a:pt x="2916682" y="1657477"/>
                    <a:pt x="2916555" y="1126109"/>
                    <a:pt x="2667000" y="695198"/>
                  </a:cubicBezTo>
                  <a:cubicBezTo>
                    <a:pt x="2417445" y="264287"/>
                    <a:pt x="1956308" y="0"/>
                    <a:pt x="1458341" y="2286"/>
                  </a:cubicBezTo>
                  <a:close/>
                </a:path>
              </a:pathLst>
            </a:custGeom>
            <a:blipFill>
              <a:blip r:embed="rId5"/>
              <a:stretch>
                <a:fillRect b="-24271"/>
              </a:stretch>
            </a:blipFill>
          </p:spPr>
        </p:sp>
        <p:sp>
          <p:nvSpPr>
            <p:cNvPr id="18" name="Freeform 18"/>
            <p:cNvSpPr/>
            <p:nvPr/>
          </p:nvSpPr>
          <p:spPr>
            <a:xfrm>
              <a:off x="-1651" y="-1651"/>
              <a:ext cx="2919730" cy="2787015"/>
            </a:xfrm>
            <a:custGeom>
              <a:avLst/>
              <a:gdLst/>
              <a:ahLst/>
              <a:cxnLst/>
              <a:rect l="l" t="t" r="r" b="b"/>
              <a:pathLst>
                <a:path w="2919730" h="2787015">
                  <a:moveTo>
                    <a:pt x="1459865" y="5461"/>
                  </a:moveTo>
                  <a:cubicBezTo>
                    <a:pt x="962533" y="3302"/>
                    <a:pt x="501904" y="267335"/>
                    <a:pt x="252603" y="697611"/>
                  </a:cubicBezTo>
                  <a:cubicBezTo>
                    <a:pt x="3302" y="1128014"/>
                    <a:pt x="3302" y="1658874"/>
                    <a:pt x="252603" y="2089277"/>
                  </a:cubicBezTo>
                  <a:cubicBezTo>
                    <a:pt x="501904" y="2519680"/>
                    <a:pt x="962406" y="2783713"/>
                    <a:pt x="1459865" y="2781427"/>
                  </a:cubicBezTo>
                  <a:cubicBezTo>
                    <a:pt x="1957197" y="2783713"/>
                    <a:pt x="2417826" y="2519553"/>
                    <a:pt x="2667127" y="2089277"/>
                  </a:cubicBezTo>
                  <a:cubicBezTo>
                    <a:pt x="2916428" y="1658874"/>
                    <a:pt x="2916428" y="1128014"/>
                    <a:pt x="2667127" y="697738"/>
                  </a:cubicBezTo>
                  <a:cubicBezTo>
                    <a:pt x="2417826" y="267335"/>
                    <a:pt x="1957197" y="3302"/>
                    <a:pt x="1459865" y="5461"/>
                  </a:cubicBezTo>
                  <a:moveTo>
                    <a:pt x="1459865" y="2286"/>
                  </a:moveTo>
                  <a:lnTo>
                    <a:pt x="1459865" y="3810"/>
                  </a:lnTo>
                  <a:lnTo>
                    <a:pt x="1459865" y="2286"/>
                  </a:lnTo>
                  <a:cubicBezTo>
                    <a:pt x="1958340" y="0"/>
                    <a:pt x="2419985" y="264668"/>
                    <a:pt x="2669794" y="696087"/>
                  </a:cubicBezTo>
                  <a:lnTo>
                    <a:pt x="2668397" y="696849"/>
                  </a:lnTo>
                  <a:lnTo>
                    <a:pt x="2669794" y="696087"/>
                  </a:lnTo>
                  <a:cubicBezTo>
                    <a:pt x="2919730" y="1127379"/>
                    <a:pt x="2919730" y="1659509"/>
                    <a:pt x="2669794" y="2090928"/>
                  </a:cubicBezTo>
                  <a:lnTo>
                    <a:pt x="2668397" y="2090166"/>
                  </a:lnTo>
                  <a:lnTo>
                    <a:pt x="2669794" y="2090928"/>
                  </a:lnTo>
                  <a:cubicBezTo>
                    <a:pt x="2419858" y="2522220"/>
                    <a:pt x="1958340" y="2786888"/>
                    <a:pt x="1459865" y="2784729"/>
                  </a:cubicBezTo>
                  <a:lnTo>
                    <a:pt x="1459865" y="2783205"/>
                  </a:lnTo>
                  <a:lnTo>
                    <a:pt x="1459865" y="2784729"/>
                  </a:lnTo>
                  <a:cubicBezTo>
                    <a:pt x="961390" y="2787015"/>
                    <a:pt x="499745" y="2522347"/>
                    <a:pt x="249936" y="2090928"/>
                  </a:cubicBezTo>
                  <a:lnTo>
                    <a:pt x="251333" y="2090166"/>
                  </a:lnTo>
                  <a:lnTo>
                    <a:pt x="249936" y="2090928"/>
                  </a:lnTo>
                  <a:cubicBezTo>
                    <a:pt x="0" y="1659509"/>
                    <a:pt x="0" y="1127379"/>
                    <a:pt x="249936" y="696087"/>
                  </a:cubicBezTo>
                  <a:lnTo>
                    <a:pt x="251333" y="696849"/>
                  </a:lnTo>
                  <a:lnTo>
                    <a:pt x="249936" y="696087"/>
                  </a:lnTo>
                  <a:cubicBezTo>
                    <a:pt x="499745" y="264668"/>
                    <a:pt x="961390" y="0"/>
                    <a:pt x="1459865" y="2286"/>
                  </a:cubicBezTo>
                  <a:close/>
                </a:path>
              </a:pathLst>
            </a:custGeom>
            <a:solidFill>
              <a:srgbClr val="00BAFF"/>
            </a:solidFill>
          </p:spPr>
        </p:sp>
      </p:grpSp>
      <p:grpSp>
        <p:nvGrpSpPr>
          <p:cNvPr id="19" name="Group 19"/>
          <p:cNvGrpSpPr/>
          <p:nvPr/>
        </p:nvGrpSpPr>
        <p:grpSpPr>
          <a:xfrm>
            <a:off x="11443639" y="1050316"/>
            <a:ext cx="2123087" cy="2123082"/>
            <a:chOff x="0" y="0"/>
            <a:chExt cx="2830783" cy="2830776"/>
          </a:xfrm>
        </p:grpSpPr>
        <p:sp>
          <p:nvSpPr>
            <p:cNvPr id="20" name="Freeform 20"/>
            <p:cNvSpPr/>
            <p:nvPr/>
          </p:nvSpPr>
          <p:spPr>
            <a:xfrm>
              <a:off x="0" y="0"/>
              <a:ext cx="2830830" cy="2830830"/>
            </a:xfrm>
            <a:custGeom>
              <a:avLst/>
              <a:gdLst/>
              <a:ahLst/>
              <a:cxnLst/>
              <a:rect l="l" t="t" r="r" b="b"/>
              <a:pathLst>
                <a:path w="2830830" h="2830830">
                  <a:moveTo>
                    <a:pt x="1415415" y="2830830"/>
                  </a:moveTo>
                  <a:cubicBezTo>
                    <a:pt x="634873" y="2830830"/>
                    <a:pt x="0" y="2195830"/>
                    <a:pt x="0" y="1415415"/>
                  </a:cubicBezTo>
                  <a:cubicBezTo>
                    <a:pt x="0" y="635000"/>
                    <a:pt x="635000" y="0"/>
                    <a:pt x="1415415" y="0"/>
                  </a:cubicBezTo>
                  <a:cubicBezTo>
                    <a:pt x="2195830" y="0"/>
                    <a:pt x="2830830" y="635000"/>
                    <a:pt x="2830830" y="1415415"/>
                  </a:cubicBezTo>
                  <a:cubicBezTo>
                    <a:pt x="2830830" y="2195830"/>
                    <a:pt x="2195830" y="2830830"/>
                    <a:pt x="1415415" y="2830830"/>
                  </a:cubicBezTo>
                  <a:close/>
                  <a:moveTo>
                    <a:pt x="1415415" y="51689"/>
                  </a:moveTo>
                  <a:cubicBezTo>
                    <a:pt x="663448" y="51562"/>
                    <a:pt x="51562" y="663448"/>
                    <a:pt x="51562" y="1415415"/>
                  </a:cubicBezTo>
                  <a:cubicBezTo>
                    <a:pt x="51562" y="2167382"/>
                    <a:pt x="663448" y="2779141"/>
                    <a:pt x="1415415" y="2779141"/>
                  </a:cubicBezTo>
                  <a:cubicBezTo>
                    <a:pt x="2167382" y="2779141"/>
                    <a:pt x="2779268" y="2167382"/>
                    <a:pt x="2779268" y="1415415"/>
                  </a:cubicBezTo>
                  <a:cubicBezTo>
                    <a:pt x="2779268" y="663448"/>
                    <a:pt x="2167382" y="51562"/>
                    <a:pt x="1415415" y="51562"/>
                  </a:cubicBezTo>
                  <a:close/>
                </a:path>
              </a:pathLst>
            </a:custGeom>
            <a:solidFill>
              <a:srgbClr val="2E44D8"/>
            </a:solidFill>
          </p:spPr>
        </p:sp>
      </p:grpSp>
      <p:grpSp>
        <p:nvGrpSpPr>
          <p:cNvPr id="21" name="Group 21"/>
          <p:cNvGrpSpPr/>
          <p:nvPr/>
        </p:nvGrpSpPr>
        <p:grpSpPr>
          <a:xfrm>
            <a:off x="11825797" y="4221947"/>
            <a:ext cx="2085137" cy="2085137"/>
            <a:chOff x="0" y="0"/>
            <a:chExt cx="2780183" cy="2780183"/>
          </a:xfrm>
        </p:grpSpPr>
        <p:sp>
          <p:nvSpPr>
            <p:cNvPr id="22" name="Freeform 22"/>
            <p:cNvSpPr/>
            <p:nvPr/>
          </p:nvSpPr>
          <p:spPr>
            <a:xfrm>
              <a:off x="0" y="0"/>
              <a:ext cx="2780284" cy="2780157"/>
            </a:xfrm>
            <a:custGeom>
              <a:avLst/>
              <a:gdLst/>
              <a:ahLst/>
              <a:cxnLst/>
              <a:rect l="l" t="t" r="r" b="b"/>
              <a:pathLst>
                <a:path w="2780284" h="2780157">
                  <a:moveTo>
                    <a:pt x="1390142" y="0"/>
                  </a:moveTo>
                  <a:cubicBezTo>
                    <a:pt x="2157984" y="0"/>
                    <a:pt x="2780284" y="622173"/>
                    <a:pt x="2780284" y="1390142"/>
                  </a:cubicBezTo>
                  <a:cubicBezTo>
                    <a:pt x="2780284" y="2158111"/>
                    <a:pt x="2157984" y="2780157"/>
                    <a:pt x="1390142" y="2780157"/>
                  </a:cubicBezTo>
                  <a:cubicBezTo>
                    <a:pt x="622300" y="2780157"/>
                    <a:pt x="0" y="2157984"/>
                    <a:pt x="0" y="1390142"/>
                  </a:cubicBezTo>
                  <a:cubicBezTo>
                    <a:pt x="0" y="622300"/>
                    <a:pt x="622173" y="0"/>
                    <a:pt x="1390142" y="0"/>
                  </a:cubicBezTo>
                  <a:close/>
                </a:path>
              </a:pathLst>
            </a:custGeom>
            <a:solidFill>
              <a:srgbClr val="A100FF"/>
            </a:solidFill>
          </p:spPr>
        </p:sp>
      </p:grpSp>
      <p:grpSp>
        <p:nvGrpSpPr>
          <p:cNvPr id="23" name="Group 23"/>
          <p:cNvGrpSpPr/>
          <p:nvPr/>
        </p:nvGrpSpPr>
        <p:grpSpPr>
          <a:xfrm>
            <a:off x="11411515" y="4019765"/>
            <a:ext cx="2187334" cy="2087727"/>
            <a:chOff x="0" y="0"/>
            <a:chExt cx="2916445" cy="2783636"/>
          </a:xfrm>
        </p:grpSpPr>
        <p:sp>
          <p:nvSpPr>
            <p:cNvPr id="24" name="Freeform 24"/>
            <p:cNvSpPr/>
            <p:nvPr/>
          </p:nvSpPr>
          <p:spPr>
            <a:xfrm>
              <a:off x="-127" y="0"/>
              <a:ext cx="2916682" cy="2783713"/>
            </a:xfrm>
            <a:custGeom>
              <a:avLst/>
              <a:gdLst/>
              <a:ahLst/>
              <a:cxnLst/>
              <a:rect l="l" t="t" r="r" b="b"/>
              <a:pathLst>
                <a:path w="2916682" h="2783713">
                  <a:moveTo>
                    <a:pt x="1458341" y="2286"/>
                  </a:moveTo>
                  <a:cubicBezTo>
                    <a:pt x="960374" y="0"/>
                    <a:pt x="499364" y="264414"/>
                    <a:pt x="249682" y="695198"/>
                  </a:cubicBezTo>
                  <a:cubicBezTo>
                    <a:pt x="0" y="1125982"/>
                    <a:pt x="127" y="1657477"/>
                    <a:pt x="249682" y="2088388"/>
                  </a:cubicBezTo>
                  <a:cubicBezTo>
                    <a:pt x="499237" y="2519299"/>
                    <a:pt x="960374" y="2783586"/>
                    <a:pt x="1458341" y="2781427"/>
                  </a:cubicBezTo>
                  <a:cubicBezTo>
                    <a:pt x="1956308" y="2783713"/>
                    <a:pt x="2417318" y="2519299"/>
                    <a:pt x="2667000" y="2088388"/>
                  </a:cubicBezTo>
                  <a:cubicBezTo>
                    <a:pt x="2916682" y="1657477"/>
                    <a:pt x="2916555" y="1126109"/>
                    <a:pt x="2667000" y="695198"/>
                  </a:cubicBezTo>
                  <a:cubicBezTo>
                    <a:pt x="2417445" y="264287"/>
                    <a:pt x="1956308" y="0"/>
                    <a:pt x="1458341" y="2286"/>
                  </a:cubicBezTo>
                  <a:close/>
                </a:path>
              </a:pathLst>
            </a:custGeom>
            <a:blipFill>
              <a:blip r:embed="rId6"/>
              <a:stretch>
                <a:fillRect b="-50772"/>
              </a:stretch>
            </a:blipFill>
          </p:spPr>
        </p:sp>
        <p:sp>
          <p:nvSpPr>
            <p:cNvPr id="25" name="Freeform 25"/>
            <p:cNvSpPr/>
            <p:nvPr/>
          </p:nvSpPr>
          <p:spPr>
            <a:xfrm>
              <a:off x="-1651" y="-1651"/>
              <a:ext cx="2919730" cy="2787015"/>
            </a:xfrm>
            <a:custGeom>
              <a:avLst/>
              <a:gdLst/>
              <a:ahLst/>
              <a:cxnLst/>
              <a:rect l="l" t="t" r="r" b="b"/>
              <a:pathLst>
                <a:path w="2919730" h="2787015">
                  <a:moveTo>
                    <a:pt x="1459865" y="5461"/>
                  </a:moveTo>
                  <a:cubicBezTo>
                    <a:pt x="962533" y="3302"/>
                    <a:pt x="501904" y="267335"/>
                    <a:pt x="252603" y="697611"/>
                  </a:cubicBezTo>
                  <a:cubicBezTo>
                    <a:pt x="3302" y="1128014"/>
                    <a:pt x="3302" y="1658874"/>
                    <a:pt x="252603" y="2089277"/>
                  </a:cubicBezTo>
                  <a:cubicBezTo>
                    <a:pt x="501904" y="2519680"/>
                    <a:pt x="962406" y="2783713"/>
                    <a:pt x="1459865" y="2781427"/>
                  </a:cubicBezTo>
                  <a:cubicBezTo>
                    <a:pt x="1957197" y="2783713"/>
                    <a:pt x="2417826" y="2519553"/>
                    <a:pt x="2667127" y="2089277"/>
                  </a:cubicBezTo>
                  <a:cubicBezTo>
                    <a:pt x="2916428" y="1658874"/>
                    <a:pt x="2916428" y="1128014"/>
                    <a:pt x="2667127" y="697738"/>
                  </a:cubicBezTo>
                  <a:cubicBezTo>
                    <a:pt x="2417826" y="267335"/>
                    <a:pt x="1957197" y="3302"/>
                    <a:pt x="1459865" y="5461"/>
                  </a:cubicBezTo>
                  <a:moveTo>
                    <a:pt x="1459865" y="2286"/>
                  </a:moveTo>
                  <a:lnTo>
                    <a:pt x="1459865" y="3810"/>
                  </a:lnTo>
                  <a:lnTo>
                    <a:pt x="1459865" y="2286"/>
                  </a:lnTo>
                  <a:cubicBezTo>
                    <a:pt x="1958340" y="0"/>
                    <a:pt x="2419985" y="264668"/>
                    <a:pt x="2669794" y="696087"/>
                  </a:cubicBezTo>
                  <a:lnTo>
                    <a:pt x="2668397" y="696849"/>
                  </a:lnTo>
                  <a:lnTo>
                    <a:pt x="2669794" y="696087"/>
                  </a:lnTo>
                  <a:cubicBezTo>
                    <a:pt x="2919730" y="1127379"/>
                    <a:pt x="2919730" y="1659509"/>
                    <a:pt x="2669794" y="2090928"/>
                  </a:cubicBezTo>
                  <a:lnTo>
                    <a:pt x="2668397" y="2090166"/>
                  </a:lnTo>
                  <a:lnTo>
                    <a:pt x="2669794" y="2090928"/>
                  </a:lnTo>
                  <a:cubicBezTo>
                    <a:pt x="2419858" y="2522220"/>
                    <a:pt x="1958340" y="2786888"/>
                    <a:pt x="1459865" y="2784729"/>
                  </a:cubicBezTo>
                  <a:lnTo>
                    <a:pt x="1459865" y="2783205"/>
                  </a:lnTo>
                  <a:lnTo>
                    <a:pt x="1459865" y="2784729"/>
                  </a:lnTo>
                  <a:cubicBezTo>
                    <a:pt x="961390" y="2787015"/>
                    <a:pt x="499745" y="2522347"/>
                    <a:pt x="249936" y="2090928"/>
                  </a:cubicBezTo>
                  <a:lnTo>
                    <a:pt x="251333" y="2090166"/>
                  </a:lnTo>
                  <a:lnTo>
                    <a:pt x="249936" y="2090928"/>
                  </a:lnTo>
                  <a:cubicBezTo>
                    <a:pt x="0" y="1659509"/>
                    <a:pt x="0" y="1127379"/>
                    <a:pt x="249936" y="696087"/>
                  </a:cubicBezTo>
                  <a:lnTo>
                    <a:pt x="251333" y="696849"/>
                  </a:lnTo>
                  <a:lnTo>
                    <a:pt x="249936" y="696087"/>
                  </a:lnTo>
                  <a:cubicBezTo>
                    <a:pt x="499745" y="264668"/>
                    <a:pt x="961390" y="0"/>
                    <a:pt x="1459865" y="2286"/>
                  </a:cubicBezTo>
                  <a:close/>
                </a:path>
              </a:pathLst>
            </a:custGeom>
            <a:solidFill>
              <a:srgbClr val="00BAFF"/>
            </a:solidFill>
          </p:spPr>
        </p:sp>
      </p:grpSp>
      <p:grpSp>
        <p:nvGrpSpPr>
          <p:cNvPr id="26" name="Group 26"/>
          <p:cNvGrpSpPr/>
          <p:nvPr/>
        </p:nvGrpSpPr>
        <p:grpSpPr>
          <a:xfrm>
            <a:off x="11443639" y="4010648"/>
            <a:ext cx="2123087" cy="2123082"/>
            <a:chOff x="0" y="0"/>
            <a:chExt cx="2830783" cy="2830776"/>
          </a:xfrm>
        </p:grpSpPr>
        <p:sp>
          <p:nvSpPr>
            <p:cNvPr id="27" name="Freeform 27"/>
            <p:cNvSpPr/>
            <p:nvPr/>
          </p:nvSpPr>
          <p:spPr>
            <a:xfrm>
              <a:off x="0" y="0"/>
              <a:ext cx="2830830" cy="2830830"/>
            </a:xfrm>
            <a:custGeom>
              <a:avLst/>
              <a:gdLst/>
              <a:ahLst/>
              <a:cxnLst/>
              <a:rect l="l" t="t" r="r" b="b"/>
              <a:pathLst>
                <a:path w="2830830" h="2830830">
                  <a:moveTo>
                    <a:pt x="1415415" y="2830830"/>
                  </a:moveTo>
                  <a:cubicBezTo>
                    <a:pt x="634873" y="2830830"/>
                    <a:pt x="0" y="2195830"/>
                    <a:pt x="0" y="1415415"/>
                  </a:cubicBezTo>
                  <a:cubicBezTo>
                    <a:pt x="0" y="635000"/>
                    <a:pt x="635000" y="0"/>
                    <a:pt x="1415415" y="0"/>
                  </a:cubicBezTo>
                  <a:cubicBezTo>
                    <a:pt x="2195830" y="0"/>
                    <a:pt x="2830830" y="635000"/>
                    <a:pt x="2830830" y="1415415"/>
                  </a:cubicBezTo>
                  <a:cubicBezTo>
                    <a:pt x="2830830" y="2195830"/>
                    <a:pt x="2195830" y="2830830"/>
                    <a:pt x="1415415" y="2830830"/>
                  </a:cubicBezTo>
                  <a:close/>
                  <a:moveTo>
                    <a:pt x="1415415" y="51689"/>
                  </a:moveTo>
                  <a:cubicBezTo>
                    <a:pt x="663448" y="51562"/>
                    <a:pt x="51562" y="663448"/>
                    <a:pt x="51562" y="1415415"/>
                  </a:cubicBezTo>
                  <a:cubicBezTo>
                    <a:pt x="51562" y="2167382"/>
                    <a:pt x="663448" y="2779141"/>
                    <a:pt x="1415415" y="2779141"/>
                  </a:cubicBezTo>
                  <a:cubicBezTo>
                    <a:pt x="2167382" y="2779141"/>
                    <a:pt x="2779268" y="2167382"/>
                    <a:pt x="2779268" y="1415415"/>
                  </a:cubicBezTo>
                  <a:cubicBezTo>
                    <a:pt x="2779268" y="663448"/>
                    <a:pt x="2167382" y="51562"/>
                    <a:pt x="1415415" y="51562"/>
                  </a:cubicBezTo>
                  <a:close/>
                </a:path>
              </a:pathLst>
            </a:custGeom>
            <a:solidFill>
              <a:srgbClr val="2E44D8"/>
            </a:solidFill>
          </p:spPr>
        </p:sp>
      </p:grpSp>
      <p:grpSp>
        <p:nvGrpSpPr>
          <p:cNvPr id="28" name="Group 28"/>
          <p:cNvGrpSpPr/>
          <p:nvPr/>
        </p:nvGrpSpPr>
        <p:grpSpPr>
          <a:xfrm>
            <a:off x="11825797" y="7173163"/>
            <a:ext cx="2085137" cy="2085137"/>
            <a:chOff x="0" y="0"/>
            <a:chExt cx="2780183" cy="2780183"/>
          </a:xfrm>
        </p:grpSpPr>
        <p:sp>
          <p:nvSpPr>
            <p:cNvPr id="29" name="Freeform 29"/>
            <p:cNvSpPr/>
            <p:nvPr/>
          </p:nvSpPr>
          <p:spPr>
            <a:xfrm>
              <a:off x="0" y="0"/>
              <a:ext cx="2780284" cy="2780157"/>
            </a:xfrm>
            <a:custGeom>
              <a:avLst/>
              <a:gdLst/>
              <a:ahLst/>
              <a:cxnLst/>
              <a:rect l="l" t="t" r="r" b="b"/>
              <a:pathLst>
                <a:path w="2780284" h="2780157">
                  <a:moveTo>
                    <a:pt x="1390142" y="0"/>
                  </a:moveTo>
                  <a:cubicBezTo>
                    <a:pt x="2157984" y="0"/>
                    <a:pt x="2780284" y="622173"/>
                    <a:pt x="2780284" y="1390142"/>
                  </a:cubicBezTo>
                  <a:cubicBezTo>
                    <a:pt x="2780284" y="2158111"/>
                    <a:pt x="2157984" y="2780157"/>
                    <a:pt x="1390142" y="2780157"/>
                  </a:cubicBezTo>
                  <a:cubicBezTo>
                    <a:pt x="622300" y="2780157"/>
                    <a:pt x="0" y="2157984"/>
                    <a:pt x="0" y="1390142"/>
                  </a:cubicBezTo>
                  <a:cubicBezTo>
                    <a:pt x="0" y="622300"/>
                    <a:pt x="622173" y="0"/>
                    <a:pt x="1390142" y="0"/>
                  </a:cubicBezTo>
                  <a:close/>
                </a:path>
              </a:pathLst>
            </a:custGeom>
            <a:solidFill>
              <a:srgbClr val="A100FF"/>
            </a:solidFill>
          </p:spPr>
        </p:sp>
      </p:grpSp>
      <p:grpSp>
        <p:nvGrpSpPr>
          <p:cNvPr id="30" name="Group 30"/>
          <p:cNvGrpSpPr/>
          <p:nvPr/>
        </p:nvGrpSpPr>
        <p:grpSpPr>
          <a:xfrm>
            <a:off x="11411515" y="6970981"/>
            <a:ext cx="2187334" cy="2087727"/>
            <a:chOff x="0" y="0"/>
            <a:chExt cx="2916446" cy="2783636"/>
          </a:xfrm>
        </p:grpSpPr>
        <p:sp>
          <p:nvSpPr>
            <p:cNvPr id="31" name="Freeform 31"/>
            <p:cNvSpPr/>
            <p:nvPr/>
          </p:nvSpPr>
          <p:spPr>
            <a:xfrm>
              <a:off x="-127" y="0"/>
              <a:ext cx="2916682" cy="2783713"/>
            </a:xfrm>
            <a:custGeom>
              <a:avLst/>
              <a:gdLst/>
              <a:ahLst/>
              <a:cxnLst/>
              <a:rect l="l" t="t" r="r" b="b"/>
              <a:pathLst>
                <a:path w="2916682" h="2783713">
                  <a:moveTo>
                    <a:pt x="1458341" y="2286"/>
                  </a:moveTo>
                  <a:cubicBezTo>
                    <a:pt x="960374" y="0"/>
                    <a:pt x="499364" y="264414"/>
                    <a:pt x="249682" y="695198"/>
                  </a:cubicBezTo>
                  <a:cubicBezTo>
                    <a:pt x="0" y="1125982"/>
                    <a:pt x="127" y="1657477"/>
                    <a:pt x="249682" y="2088388"/>
                  </a:cubicBezTo>
                  <a:cubicBezTo>
                    <a:pt x="499237" y="2519299"/>
                    <a:pt x="960374" y="2783586"/>
                    <a:pt x="1458341" y="2781427"/>
                  </a:cubicBezTo>
                  <a:cubicBezTo>
                    <a:pt x="1956308" y="2783713"/>
                    <a:pt x="2417318" y="2519299"/>
                    <a:pt x="2667000" y="2088388"/>
                  </a:cubicBezTo>
                  <a:cubicBezTo>
                    <a:pt x="2916682" y="1657477"/>
                    <a:pt x="2916555" y="1126109"/>
                    <a:pt x="2667000" y="695198"/>
                  </a:cubicBezTo>
                  <a:cubicBezTo>
                    <a:pt x="2417445" y="264287"/>
                    <a:pt x="1956308" y="0"/>
                    <a:pt x="1458341" y="2286"/>
                  </a:cubicBezTo>
                  <a:close/>
                </a:path>
              </a:pathLst>
            </a:custGeom>
            <a:blipFill>
              <a:blip r:embed="rId7"/>
              <a:stretch>
                <a:fillRect b="-55539"/>
              </a:stretch>
            </a:blipFill>
          </p:spPr>
        </p:sp>
        <p:sp>
          <p:nvSpPr>
            <p:cNvPr id="32" name="Freeform 32"/>
            <p:cNvSpPr/>
            <p:nvPr/>
          </p:nvSpPr>
          <p:spPr>
            <a:xfrm>
              <a:off x="-1651" y="-1651"/>
              <a:ext cx="2919730" cy="2787015"/>
            </a:xfrm>
            <a:custGeom>
              <a:avLst/>
              <a:gdLst/>
              <a:ahLst/>
              <a:cxnLst/>
              <a:rect l="l" t="t" r="r" b="b"/>
              <a:pathLst>
                <a:path w="2919730" h="2787015">
                  <a:moveTo>
                    <a:pt x="1459865" y="5461"/>
                  </a:moveTo>
                  <a:cubicBezTo>
                    <a:pt x="962533" y="3302"/>
                    <a:pt x="501904" y="267335"/>
                    <a:pt x="252603" y="697611"/>
                  </a:cubicBezTo>
                  <a:cubicBezTo>
                    <a:pt x="3302" y="1128014"/>
                    <a:pt x="3302" y="1658874"/>
                    <a:pt x="252603" y="2089277"/>
                  </a:cubicBezTo>
                  <a:cubicBezTo>
                    <a:pt x="501904" y="2519680"/>
                    <a:pt x="962406" y="2783713"/>
                    <a:pt x="1459865" y="2781427"/>
                  </a:cubicBezTo>
                  <a:cubicBezTo>
                    <a:pt x="1957197" y="2783713"/>
                    <a:pt x="2417826" y="2519553"/>
                    <a:pt x="2667127" y="2089277"/>
                  </a:cubicBezTo>
                  <a:cubicBezTo>
                    <a:pt x="2916428" y="1658874"/>
                    <a:pt x="2916428" y="1128014"/>
                    <a:pt x="2667127" y="697738"/>
                  </a:cubicBezTo>
                  <a:cubicBezTo>
                    <a:pt x="2417826" y="267335"/>
                    <a:pt x="1957197" y="3302"/>
                    <a:pt x="1459865" y="5461"/>
                  </a:cubicBezTo>
                  <a:moveTo>
                    <a:pt x="1459865" y="2286"/>
                  </a:moveTo>
                  <a:lnTo>
                    <a:pt x="1459865" y="3810"/>
                  </a:lnTo>
                  <a:lnTo>
                    <a:pt x="1459865" y="2286"/>
                  </a:lnTo>
                  <a:cubicBezTo>
                    <a:pt x="1958340" y="0"/>
                    <a:pt x="2419985" y="264668"/>
                    <a:pt x="2669794" y="696087"/>
                  </a:cubicBezTo>
                  <a:lnTo>
                    <a:pt x="2668397" y="696849"/>
                  </a:lnTo>
                  <a:lnTo>
                    <a:pt x="2669794" y="696087"/>
                  </a:lnTo>
                  <a:cubicBezTo>
                    <a:pt x="2919730" y="1127379"/>
                    <a:pt x="2919730" y="1659509"/>
                    <a:pt x="2669794" y="2090928"/>
                  </a:cubicBezTo>
                  <a:lnTo>
                    <a:pt x="2668397" y="2090166"/>
                  </a:lnTo>
                  <a:lnTo>
                    <a:pt x="2669794" y="2090928"/>
                  </a:lnTo>
                  <a:cubicBezTo>
                    <a:pt x="2419858" y="2522220"/>
                    <a:pt x="1958340" y="2786888"/>
                    <a:pt x="1459865" y="2784729"/>
                  </a:cubicBezTo>
                  <a:lnTo>
                    <a:pt x="1459865" y="2783205"/>
                  </a:lnTo>
                  <a:lnTo>
                    <a:pt x="1459865" y="2784729"/>
                  </a:lnTo>
                  <a:cubicBezTo>
                    <a:pt x="961390" y="2787015"/>
                    <a:pt x="499745" y="2522347"/>
                    <a:pt x="249936" y="2090928"/>
                  </a:cubicBezTo>
                  <a:lnTo>
                    <a:pt x="251333" y="2090166"/>
                  </a:lnTo>
                  <a:lnTo>
                    <a:pt x="249936" y="2090928"/>
                  </a:lnTo>
                  <a:cubicBezTo>
                    <a:pt x="0" y="1659509"/>
                    <a:pt x="0" y="1127379"/>
                    <a:pt x="249936" y="696087"/>
                  </a:cubicBezTo>
                  <a:lnTo>
                    <a:pt x="251333" y="696849"/>
                  </a:lnTo>
                  <a:lnTo>
                    <a:pt x="249936" y="696087"/>
                  </a:lnTo>
                  <a:cubicBezTo>
                    <a:pt x="499745" y="264668"/>
                    <a:pt x="961390" y="0"/>
                    <a:pt x="1459865" y="2286"/>
                  </a:cubicBezTo>
                  <a:close/>
                </a:path>
              </a:pathLst>
            </a:custGeom>
            <a:solidFill>
              <a:srgbClr val="00BAFF"/>
            </a:solidFill>
          </p:spPr>
        </p:sp>
      </p:grpSp>
      <p:grpSp>
        <p:nvGrpSpPr>
          <p:cNvPr id="33" name="Group 33"/>
          <p:cNvGrpSpPr/>
          <p:nvPr/>
        </p:nvGrpSpPr>
        <p:grpSpPr>
          <a:xfrm>
            <a:off x="11443639" y="6953303"/>
            <a:ext cx="2123087" cy="2123082"/>
            <a:chOff x="0" y="0"/>
            <a:chExt cx="2830783" cy="2830776"/>
          </a:xfrm>
        </p:grpSpPr>
        <p:sp>
          <p:nvSpPr>
            <p:cNvPr id="34" name="Freeform 34"/>
            <p:cNvSpPr/>
            <p:nvPr/>
          </p:nvSpPr>
          <p:spPr>
            <a:xfrm>
              <a:off x="0" y="0"/>
              <a:ext cx="2830830" cy="2830830"/>
            </a:xfrm>
            <a:custGeom>
              <a:avLst/>
              <a:gdLst/>
              <a:ahLst/>
              <a:cxnLst/>
              <a:rect l="l" t="t" r="r" b="b"/>
              <a:pathLst>
                <a:path w="2830830" h="2830830">
                  <a:moveTo>
                    <a:pt x="1415415" y="2830830"/>
                  </a:moveTo>
                  <a:cubicBezTo>
                    <a:pt x="634873" y="2830830"/>
                    <a:pt x="0" y="2195830"/>
                    <a:pt x="0" y="1415415"/>
                  </a:cubicBezTo>
                  <a:cubicBezTo>
                    <a:pt x="0" y="635000"/>
                    <a:pt x="635000" y="0"/>
                    <a:pt x="1415415" y="0"/>
                  </a:cubicBezTo>
                  <a:cubicBezTo>
                    <a:pt x="2195830" y="0"/>
                    <a:pt x="2830830" y="635000"/>
                    <a:pt x="2830830" y="1415415"/>
                  </a:cubicBezTo>
                  <a:cubicBezTo>
                    <a:pt x="2830830" y="2195830"/>
                    <a:pt x="2195830" y="2830830"/>
                    <a:pt x="1415415" y="2830830"/>
                  </a:cubicBezTo>
                  <a:close/>
                  <a:moveTo>
                    <a:pt x="1415415" y="51689"/>
                  </a:moveTo>
                  <a:cubicBezTo>
                    <a:pt x="663448" y="51562"/>
                    <a:pt x="51562" y="663448"/>
                    <a:pt x="51562" y="1415415"/>
                  </a:cubicBezTo>
                  <a:cubicBezTo>
                    <a:pt x="51562" y="2167382"/>
                    <a:pt x="663448" y="2779141"/>
                    <a:pt x="1415415" y="2779141"/>
                  </a:cubicBezTo>
                  <a:cubicBezTo>
                    <a:pt x="2167382" y="2779141"/>
                    <a:pt x="2779268" y="2167382"/>
                    <a:pt x="2779268" y="1415415"/>
                  </a:cubicBezTo>
                  <a:cubicBezTo>
                    <a:pt x="2779268" y="663448"/>
                    <a:pt x="2167382" y="51562"/>
                    <a:pt x="1415415" y="51562"/>
                  </a:cubicBezTo>
                  <a:close/>
                </a:path>
              </a:pathLst>
            </a:custGeom>
            <a:solidFill>
              <a:srgbClr val="2E44D8"/>
            </a:solidFill>
          </p:spPr>
        </p:sp>
      </p:grpSp>
      <p:graphicFrame>
        <p:nvGraphicFramePr>
          <p:cNvPr id="35" name="Table 35"/>
          <p:cNvGraphicFramePr>
            <a:graphicFrameLocks noGrp="1"/>
          </p:cNvGraphicFramePr>
          <p:nvPr/>
        </p:nvGraphicFramePr>
        <p:xfrm>
          <a:off x="13910934" y="1278722"/>
          <a:ext cx="4082421" cy="1409700"/>
        </p:xfrm>
        <a:graphic>
          <a:graphicData uri="http://schemas.openxmlformats.org/drawingml/2006/table">
            <a:tbl>
              <a:tblPr/>
              <a:tblGrid>
                <a:gridCol w="4082421">
                  <a:extLst>
                    <a:ext uri="{9D8B030D-6E8A-4147-A177-3AD203B41FA5}">
                      <a16:colId xmlns:a16="http://schemas.microsoft.com/office/drawing/2014/main" val="20000"/>
                    </a:ext>
                  </a:extLst>
                </a:gridCol>
              </a:tblGrid>
              <a:tr h="1409700">
                <a:tc>
                  <a:txBody>
                    <a:bodyPr/>
                    <a:lstStyle/>
                    <a:p>
                      <a:pPr algn="ctr">
                        <a:lnSpc>
                          <a:spcPts val="3877"/>
                        </a:lnSpc>
                        <a:defRPr/>
                      </a:pPr>
                      <a:r>
                        <a:rPr lang="en-US" sz="2769" b="1">
                          <a:solidFill>
                            <a:srgbClr val="A100FF"/>
                          </a:solidFill>
                          <a:latin typeface="Canva Sans Bold"/>
                          <a:ea typeface="Canva Sans Bold"/>
                          <a:cs typeface="Canva Sans Bold"/>
                          <a:sym typeface="Canva Sans Bold"/>
                        </a:rPr>
                        <a:t>ANDREW FLEMING</a:t>
                      </a:r>
                      <a:endParaRPr lang="en-US" sz="1100"/>
                    </a:p>
                    <a:p>
                      <a:pPr marL="0" lvl="0" indent="0" algn="ctr">
                        <a:lnSpc>
                          <a:spcPts val="3317"/>
                        </a:lnSpc>
                        <a:spcBef>
                          <a:spcPct val="0"/>
                        </a:spcBef>
                      </a:pPr>
                      <a:r>
                        <a:rPr lang="en-US" sz="2369" b="1">
                          <a:solidFill>
                            <a:srgbClr val="000000"/>
                          </a:solidFill>
                          <a:latin typeface="Canva Sans Bold"/>
                          <a:ea typeface="Canva Sans Bold"/>
                          <a:cs typeface="Canva Sans Bold"/>
                          <a:sym typeface="Canva Sans Bold"/>
                        </a:rPr>
                        <a:t>Chief Technical Architect</a:t>
                      </a:r>
                    </a:p>
                  </a:txBody>
                  <a:tcPr marL="15538" marR="15538" marT="15538" marB="15538" anchor="ctr">
                    <a:lnL w="0" cap="flat" cmpd="sng" algn="ctr">
                      <a:solidFill>
                        <a:srgbClr val="A100FF"/>
                      </a:solidFill>
                      <a:prstDash val="solid"/>
                      <a:round/>
                      <a:headEnd type="none" w="med" len="med"/>
                      <a:tailEnd type="none" w="med" len="med"/>
                    </a:lnL>
                    <a:lnR w="0" cap="flat" cmpd="sng" algn="ctr">
                      <a:solidFill>
                        <a:srgbClr val="A100FF"/>
                      </a:solidFill>
                      <a:prstDash val="solid"/>
                      <a:round/>
                      <a:headEnd type="none" w="med" len="med"/>
                      <a:tailEnd type="none" w="med" len="med"/>
                    </a:lnR>
                    <a:lnT w="0" cap="flat" cmpd="sng" algn="ctr">
                      <a:solidFill>
                        <a:srgbClr val="A100FF"/>
                      </a:solidFill>
                      <a:prstDash val="solid"/>
                      <a:round/>
                      <a:headEnd type="none" w="med" len="med"/>
                      <a:tailEnd type="none" w="med" len="med"/>
                    </a:lnT>
                    <a:lnB w="0" cap="flat" cmpd="sng" algn="ctr">
                      <a:solidFill>
                        <a:srgbClr val="A100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36" name="Table 36"/>
          <p:cNvGraphicFramePr>
            <a:graphicFrameLocks noGrp="1"/>
          </p:cNvGraphicFramePr>
          <p:nvPr/>
        </p:nvGraphicFramePr>
        <p:xfrm>
          <a:off x="13910934" y="4568314"/>
          <a:ext cx="4082421" cy="965474"/>
        </p:xfrm>
        <a:graphic>
          <a:graphicData uri="http://schemas.openxmlformats.org/drawingml/2006/table">
            <a:tbl>
              <a:tblPr/>
              <a:tblGrid>
                <a:gridCol w="4082421">
                  <a:extLst>
                    <a:ext uri="{9D8B030D-6E8A-4147-A177-3AD203B41FA5}">
                      <a16:colId xmlns:a16="http://schemas.microsoft.com/office/drawing/2014/main" val="20000"/>
                    </a:ext>
                  </a:extLst>
                </a:gridCol>
              </a:tblGrid>
              <a:tr h="965474">
                <a:tc>
                  <a:txBody>
                    <a:bodyPr/>
                    <a:lstStyle/>
                    <a:p>
                      <a:pPr algn="ctr">
                        <a:lnSpc>
                          <a:spcPts val="3877"/>
                        </a:lnSpc>
                        <a:defRPr/>
                      </a:pPr>
                      <a:r>
                        <a:rPr lang="en-US" sz="2769" b="1">
                          <a:solidFill>
                            <a:srgbClr val="A100FF"/>
                          </a:solidFill>
                          <a:latin typeface="Canva Sans Bold"/>
                          <a:ea typeface="Canva Sans Bold"/>
                          <a:cs typeface="Canva Sans Bold"/>
                          <a:sym typeface="Canva Sans Bold"/>
                        </a:rPr>
                        <a:t>MARCUS ROMPTON</a:t>
                      </a:r>
                      <a:endParaRPr lang="en-US" sz="1100"/>
                    </a:p>
                    <a:p>
                      <a:pPr marL="0" lvl="0" indent="0" algn="ctr">
                        <a:lnSpc>
                          <a:spcPts val="3317"/>
                        </a:lnSpc>
                        <a:spcBef>
                          <a:spcPct val="0"/>
                        </a:spcBef>
                      </a:pPr>
                      <a:r>
                        <a:rPr lang="en-US" sz="2369" b="1">
                          <a:solidFill>
                            <a:srgbClr val="000000"/>
                          </a:solidFill>
                          <a:latin typeface="Canva Sans Bold"/>
                          <a:ea typeface="Canva Sans Bold"/>
                          <a:cs typeface="Canva Sans Bold"/>
                          <a:sym typeface="Canva Sans Bold"/>
                        </a:rPr>
                        <a:t>Senior Principle</a:t>
                      </a:r>
                    </a:p>
                  </a:txBody>
                  <a:tcPr marL="15538" marR="15538" marT="15538" marB="15538" anchor="ctr">
                    <a:lnL w="0" cap="flat" cmpd="sng" algn="ctr">
                      <a:solidFill>
                        <a:srgbClr val="A100FF"/>
                      </a:solidFill>
                      <a:prstDash val="solid"/>
                      <a:round/>
                      <a:headEnd type="none" w="med" len="med"/>
                      <a:tailEnd type="none" w="med" len="med"/>
                    </a:lnL>
                    <a:lnR w="0" cap="flat" cmpd="sng" algn="ctr">
                      <a:solidFill>
                        <a:srgbClr val="A100FF"/>
                      </a:solidFill>
                      <a:prstDash val="solid"/>
                      <a:round/>
                      <a:headEnd type="none" w="med" len="med"/>
                      <a:tailEnd type="none" w="med" len="med"/>
                    </a:lnR>
                    <a:lnT w="0" cap="flat" cmpd="sng" algn="ctr">
                      <a:solidFill>
                        <a:srgbClr val="A100FF"/>
                      </a:solidFill>
                      <a:prstDash val="solid"/>
                      <a:round/>
                      <a:headEnd type="none" w="med" len="med"/>
                      <a:tailEnd type="none" w="med" len="med"/>
                    </a:lnT>
                    <a:lnB w="0" cap="flat" cmpd="sng" algn="ctr">
                      <a:solidFill>
                        <a:srgbClr val="A100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37" name="Table 37"/>
          <p:cNvGraphicFramePr>
            <a:graphicFrameLocks noGrp="1"/>
          </p:cNvGraphicFramePr>
          <p:nvPr/>
        </p:nvGraphicFramePr>
        <p:xfrm>
          <a:off x="14215734" y="7477544"/>
          <a:ext cx="3091921" cy="1476375"/>
        </p:xfrm>
        <a:graphic>
          <a:graphicData uri="http://schemas.openxmlformats.org/drawingml/2006/table">
            <a:tbl>
              <a:tblPr/>
              <a:tblGrid>
                <a:gridCol w="3091921">
                  <a:extLst>
                    <a:ext uri="{9D8B030D-6E8A-4147-A177-3AD203B41FA5}">
                      <a16:colId xmlns:a16="http://schemas.microsoft.com/office/drawing/2014/main" val="20000"/>
                    </a:ext>
                  </a:extLst>
                </a:gridCol>
              </a:tblGrid>
              <a:tr h="1476375">
                <a:tc>
                  <a:txBody>
                    <a:bodyPr/>
                    <a:lstStyle/>
                    <a:p>
                      <a:pPr algn="ctr">
                        <a:lnSpc>
                          <a:spcPts val="4297"/>
                        </a:lnSpc>
                        <a:defRPr/>
                      </a:pPr>
                      <a:r>
                        <a:rPr lang="en-US" sz="3069" b="1">
                          <a:solidFill>
                            <a:srgbClr val="A100FF"/>
                          </a:solidFill>
                          <a:latin typeface="Canva Sans Bold"/>
                          <a:ea typeface="Canva Sans Bold"/>
                          <a:cs typeface="Canva Sans Bold"/>
                          <a:sym typeface="Canva Sans Bold"/>
                        </a:rPr>
                        <a:t>NAEEM KHAN</a:t>
                      </a:r>
                      <a:endParaRPr lang="en-US" sz="1100"/>
                    </a:p>
                    <a:p>
                      <a:pPr algn="ctr">
                        <a:lnSpc>
                          <a:spcPts val="3317"/>
                        </a:lnSpc>
                      </a:pPr>
                      <a:r>
                        <a:rPr lang="en-US" sz="2369" b="1">
                          <a:solidFill>
                            <a:srgbClr val="000000"/>
                          </a:solidFill>
                          <a:latin typeface="Canva Sans Bold"/>
                          <a:ea typeface="Canva Sans Bold"/>
                          <a:cs typeface="Canva Sans Bold"/>
                          <a:sym typeface="Canva Sans Bold"/>
                        </a:rPr>
                        <a:t>Data Analyst</a:t>
                      </a:r>
                    </a:p>
                    <a:p>
                      <a:pPr marL="0" lvl="0" indent="0" algn="ctr">
                        <a:lnSpc>
                          <a:spcPts val="3317"/>
                        </a:lnSpc>
                        <a:spcBef>
                          <a:spcPct val="0"/>
                        </a:spcBef>
                      </a:pPr>
                      <a:endParaRPr lang="en-US" sz="2369" b="1">
                        <a:solidFill>
                          <a:srgbClr val="000000"/>
                        </a:solidFill>
                        <a:latin typeface="Canva Sans Bold"/>
                        <a:ea typeface="Canva Sans Bold"/>
                        <a:cs typeface="Canva Sans Bold"/>
                        <a:sym typeface="Canva Sans Bold"/>
                      </a:endParaRPr>
                    </a:p>
                  </a:txBody>
                  <a:tcPr marL="15538" marR="15538" marT="15538" marB="15538" anchor="ctr">
                    <a:lnL w="0" cap="flat" cmpd="sng" algn="ctr">
                      <a:solidFill>
                        <a:srgbClr val="A100FF"/>
                      </a:solidFill>
                      <a:prstDash val="solid"/>
                      <a:round/>
                      <a:headEnd type="none" w="med" len="med"/>
                      <a:tailEnd type="none" w="med" len="med"/>
                    </a:lnL>
                    <a:lnR w="0" cap="flat" cmpd="sng" algn="ctr">
                      <a:solidFill>
                        <a:srgbClr val="A100FF"/>
                      </a:solidFill>
                      <a:prstDash val="solid"/>
                      <a:round/>
                      <a:headEnd type="none" w="med" len="med"/>
                      <a:tailEnd type="none" w="med" len="med"/>
                    </a:lnR>
                    <a:lnT w="0" cap="flat" cmpd="sng" algn="ctr">
                      <a:solidFill>
                        <a:srgbClr val="A100FF"/>
                      </a:solidFill>
                      <a:prstDash val="solid"/>
                      <a:round/>
                      <a:headEnd type="none" w="med" len="med"/>
                      <a:tailEnd type="none" w="med" len="med"/>
                    </a:lnT>
                    <a:lnB w="0" cap="flat" cmpd="sng" algn="ctr">
                      <a:solidFill>
                        <a:srgbClr val="A100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38" name="TextBox 38"/>
          <p:cNvSpPr txBox="1"/>
          <p:nvPr/>
        </p:nvSpPr>
        <p:spPr>
          <a:xfrm>
            <a:off x="2760522" y="3331799"/>
            <a:ext cx="5432246" cy="3914775"/>
          </a:xfrm>
          <a:prstGeom prst="rect">
            <a:avLst/>
          </a:prstGeom>
        </p:spPr>
        <p:txBody>
          <a:bodyPr lIns="0" tIns="0" rIns="0" bIns="0" rtlCol="0" anchor="t">
            <a:spAutoFit/>
          </a:bodyPr>
          <a:lstStyle/>
          <a:p>
            <a:pPr algn="ctr">
              <a:lnSpc>
                <a:spcPts val="10319"/>
              </a:lnSpc>
            </a:pPr>
            <a:r>
              <a:rPr lang="en-US" sz="8599" spc="-85">
                <a:solidFill>
                  <a:srgbClr val="000000"/>
                </a:solidFill>
                <a:latin typeface="Tex Gyre Termes"/>
                <a:ea typeface="Tex Gyre Termes"/>
                <a:cs typeface="Tex Gyre Termes"/>
                <a:sym typeface="Tex Gyre Termes"/>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637786" y="5325260"/>
            <a:ext cx="2023190" cy="2096032"/>
          </a:xfrm>
          <a:custGeom>
            <a:avLst/>
            <a:gdLst/>
            <a:ahLst/>
            <a:cxnLst/>
            <a:rect l="l" t="t" r="r" b="b"/>
            <a:pathLst>
              <a:path w="2023190" h="2096032">
                <a:moveTo>
                  <a:pt x="0" y="0"/>
                </a:moveTo>
                <a:lnTo>
                  <a:pt x="2023191" y="0"/>
                </a:lnTo>
                <a:lnTo>
                  <a:pt x="2023191"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r="-11398" b="-692"/>
            </a:stretch>
          </a:blipFill>
        </p:spPr>
      </p:sp>
      <p:sp>
        <p:nvSpPr>
          <p:cNvPr id="3" name="Freeform 3"/>
          <p:cNvSpPr/>
          <p:nvPr/>
        </p:nvSpPr>
        <p:spPr>
          <a:xfrm>
            <a:off x="5637786"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4" name="Freeform 4"/>
          <p:cNvSpPr/>
          <p:nvPr/>
        </p:nvSpPr>
        <p:spPr>
          <a:xfrm>
            <a:off x="3041541" y="2865707"/>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5" name="Freeform 5"/>
          <p:cNvSpPr/>
          <p:nvPr/>
        </p:nvSpPr>
        <p:spPr>
          <a:xfrm>
            <a:off x="3041541" y="5325260"/>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6" name="Freeform 6"/>
          <p:cNvSpPr/>
          <p:nvPr/>
        </p:nvSpPr>
        <p:spPr>
          <a:xfrm>
            <a:off x="3041541"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7" name="Freeform 7"/>
          <p:cNvSpPr/>
          <p:nvPr/>
        </p:nvSpPr>
        <p:spPr>
          <a:xfrm>
            <a:off x="445296" y="406153"/>
            <a:ext cx="2253799" cy="2096032"/>
          </a:xfrm>
          <a:custGeom>
            <a:avLst/>
            <a:gdLst/>
            <a:ahLst/>
            <a:cxnLst/>
            <a:rect l="l" t="t" r="r" b="b"/>
            <a:pathLst>
              <a:path w="2253799" h="2096032">
                <a:moveTo>
                  <a:pt x="0" y="0"/>
                </a:moveTo>
                <a:lnTo>
                  <a:pt x="2253799" y="0"/>
                </a:lnTo>
                <a:lnTo>
                  <a:pt x="2253799" y="2096033"/>
                </a:lnTo>
                <a:lnTo>
                  <a:pt x="0" y="2096033"/>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8" name="Freeform 8"/>
          <p:cNvSpPr/>
          <p:nvPr/>
        </p:nvSpPr>
        <p:spPr>
          <a:xfrm>
            <a:off x="445296" y="2865707"/>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9" name="Freeform 9"/>
          <p:cNvSpPr/>
          <p:nvPr/>
        </p:nvSpPr>
        <p:spPr>
          <a:xfrm>
            <a:off x="445296" y="5325260"/>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10" name="Freeform 10"/>
          <p:cNvSpPr/>
          <p:nvPr/>
        </p:nvSpPr>
        <p:spPr>
          <a:xfrm>
            <a:off x="445296"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sp>
        <p:nvSpPr>
          <p:cNvPr id="11" name="Freeform 11"/>
          <p:cNvSpPr/>
          <p:nvPr/>
        </p:nvSpPr>
        <p:spPr>
          <a:xfrm>
            <a:off x="8234031" y="7784814"/>
            <a:ext cx="2253799" cy="2096032"/>
          </a:xfrm>
          <a:custGeom>
            <a:avLst/>
            <a:gdLst/>
            <a:ahLst/>
            <a:cxnLst/>
            <a:rect l="l" t="t" r="r" b="b"/>
            <a:pathLst>
              <a:path w="2253799" h="2096032">
                <a:moveTo>
                  <a:pt x="0" y="0"/>
                </a:moveTo>
                <a:lnTo>
                  <a:pt x="2253799" y="0"/>
                </a:lnTo>
                <a:lnTo>
                  <a:pt x="2253799" y="2096032"/>
                </a:lnTo>
                <a:lnTo>
                  <a:pt x="0" y="2096032"/>
                </a:lnTo>
                <a:lnTo>
                  <a:pt x="0" y="0"/>
                </a:lnTo>
                <a:close/>
              </a:path>
            </a:pathLst>
          </a:custGeom>
          <a:blipFill>
            <a:blip r:embed="rId3">
              <a:alphaModFix amt="80000"/>
              <a:extLst>
                <a:ext uri="{96DAC541-7B7A-43D3-8B79-37D633B846F1}">
                  <asvg:svgBlip xmlns:asvg="http://schemas.microsoft.com/office/drawing/2016/SVG/main" r:embed="rId4"/>
                </a:ext>
              </a:extLst>
            </a:blip>
            <a:stretch>
              <a:fillRect b="-721"/>
            </a:stretch>
          </a:blipFill>
        </p:spPr>
      </p:sp>
      <p:grpSp>
        <p:nvGrpSpPr>
          <p:cNvPr id="12" name="Group 12"/>
          <p:cNvGrpSpPr/>
          <p:nvPr/>
        </p:nvGrpSpPr>
        <p:grpSpPr>
          <a:xfrm>
            <a:off x="1903391" y="1284816"/>
            <a:ext cx="1524324" cy="1524324"/>
            <a:chOff x="0" y="0"/>
            <a:chExt cx="2032433" cy="2032432"/>
          </a:xfrm>
        </p:grpSpPr>
        <p:sp>
          <p:nvSpPr>
            <p:cNvPr id="13" name="Freeform 13"/>
            <p:cNvSpPr/>
            <p:nvPr/>
          </p:nvSpPr>
          <p:spPr>
            <a:xfrm>
              <a:off x="0" y="0"/>
              <a:ext cx="2032508" cy="2032508"/>
            </a:xfrm>
            <a:custGeom>
              <a:avLst/>
              <a:gdLst/>
              <a:ahLst/>
              <a:cxnLst/>
              <a:rect l="l" t="t" r="r" b="b"/>
              <a:pathLst>
                <a:path w="2032508" h="2032508">
                  <a:moveTo>
                    <a:pt x="1016254" y="0"/>
                  </a:moveTo>
                  <a:cubicBezTo>
                    <a:pt x="1577594" y="0"/>
                    <a:pt x="2032508" y="454914"/>
                    <a:pt x="2032508" y="1016254"/>
                  </a:cubicBezTo>
                  <a:cubicBezTo>
                    <a:pt x="2032508" y="1577594"/>
                    <a:pt x="1577594" y="2032508"/>
                    <a:pt x="1016254" y="2032508"/>
                  </a:cubicBezTo>
                  <a:cubicBezTo>
                    <a:pt x="454914" y="2032508"/>
                    <a:pt x="0" y="1577594"/>
                    <a:pt x="0" y="1016254"/>
                  </a:cubicBezTo>
                  <a:cubicBezTo>
                    <a:pt x="0" y="454914"/>
                    <a:pt x="454914" y="0"/>
                    <a:pt x="1016254" y="0"/>
                  </a:cubicBezTo>
                  <a:close/>
                </a:path>
              </a:pathLst>
            </a:custGeom>
            <a:solidFill>
              <a:srgbClr val="2831A2"/>
            </a:solidFill>
          </p:spPr>
        </p:sp>
      </p:grpSp>
      <p:sp>
        <p:nvSpPr>
          <p:cNvPr id="14" name="Freeform 14"/>
          <p:cNvSpPr/>
          <p:nvPr/>
        </p:nvSpPr>
        <p:spPr>
          <a:xfrm rot="-5115457">
            <a:off x="2172007" y="1086804"/>
            <a:ext cx="1524324" cy="1527574"/>
          </a:xfrm>
          <a:custGeom>
            <a:avLst/>
            <a:gdLst/>
            <a:ahLst/>
            <a:cxnLst/>
            <a:rect l="l" t="t" r="r" b="b"/>
            <a:pathLst>
              <a:path w="1524324" h="1527574">
                <a:moveTo>
                  <a:pt x="0" y="0"/>
                </a:moveTo>
                <a:lnTo>
                  <a:pt x="1524324" y="0"/>
                </a:lnTo>
                <a:lnTo>
                  <a:pt x="1524324" y="1527575"/>
                </a:lnTo>
                <a:lnTo>
                  <a:pt x="0" y="1527575"/>
                </a:lnTo>
                <a:lnTo>
                  <a:pt x="0" y="0"/>
                </a:lnTo>
                <a:close/>
              </a:path>
            </a:pathLst>
          </a:custGeom>
          <a:blipFill>
            <a:blip r:embed="rId5">
              <a:extLst>
                <a:ext uri="{96DAC541-7B7A-43D3-8B79-37D633B846F1}">
                  <asvg:svgBlip xmlns:asvg="http://schemas.microsoft.com/office/drawing/2016/SVG/main" r:embed="rId6"/>
                </a:ext>
              </a:extLst>
            </a:blip>
            <a:stretch>
              <a:fillRect r="-535" b="-322"/>
            </a:stretch>
          </a:blipFill>
        </p:spPr>
      </p:sp>
      <p:grpSp>
        <p:nvGrpSpPr>
          <p:cNvPr id="15" name="Group 15"/>
          <p:cNvGrpSpPr/>
          <p:nvPr/>
        </p:nvGrpSpPr>
        <p:grpSpPr>
          <a:xfrm>
            <a:off x="3758754" y="2896904"/>
            <a:ext cx="1524324" cy="1524324"/>
            <a:chOff x="0" y="0"/>
            <a:chExt cx="2032433" cy="2032432"/>
          </a:xfrm>
        </p:grpSpPr>
        <p:sp>
          <p:nvSpPr>
            <p:cNvPr id="16" name="Freeform 16"/>
            <p:cNvSpPr/>
            <p:nvPr/>
          </p:nvSpPr>
          <p:spPr>
            <a:xfrm>
              <a:off x="0" y="0"/>
              <a:ext cx="2032508" cy="2032508"/>
            </a:xfrm>
            <a:custGeom>
              <a:avLst/>
              <a:gdLst/>
              <a:ahLst/>
              <a:cxnLst/>
              <a:rect l="l" t="t" r="r" b="b"/>
              <a:pathLst>
                <a:path w="2032508" h="2032508">
                  <a:moveTo>
                    <a:pt x="1016254" y="0"/>
                  </a:moveTo>
                  <a:cubicBezTo>
                    <a:pt x="1577594" y="0"/>
                    <a:pt x="2032508" y="454914"/>
                    <a:pt x="2032508" y="1016254"/>
                  </a:cubicBezTo>
                  <a:cubicBezTo>
                    <a:pt x="2032508" y="1577594"/>
                    <a:pt x="1577594" y="2032508"/>
                    <a:pt x="1016254" y="2032508"/>
                  </a:cubicBezTo>
                  <a:cubicBezTo>
                    <a:pt x="454914" y="2032508"/>
                    <a:pt x="0" y="1577594"/>
                    <a:pt x="0" y="1016254"/>
                  </a:cubicBezTo>
                  <a:cubicBezTo>
                    <a:pt x="0" y="454914"/>
                    <a:pt x="454914" y="0"/>
                    <a:pt x="1016254" y="0"/>
                  </a:cubicBezTo>
                  <a:close/>
                </a:path>
              </a:pathLst>
            </a:custGeom>
            <a:solidFill>
              <a:srgbClr val="2831A2"/>
            </a:solidFill>
          </p:spPr>
        </p:sp>
      </p:grpSp>
      <p:sp>
        <p:nvSpPr>
          <p:cNvPr id="17" name="Freeform 17"/>
          <p:cNvSpPr/>
          <p:nvPr/>
        </p:nvSpPr>
        <p:spPr>
          <a:xfrm rot="-5115457">
            <a:off x="4027370" y="2698892"/>
            <a:ext cx="1524324" cy="1527574"/>
          </a:xfrm>
          <a:custGeom>
            <a:avLst/>
            <a:gdLst/>
            <a:ahLst/>
            <a:cxnLst/>
            <a:rect l="l" t="t" r="r" b="b"/>
            <a:pathLst>
              <a:path w="1524324" h="1527574">
                <a:moveTo>
                  <a:pt x="0" y="0"/>
                </a:moveTo>
                <a:lnTo>
                  <a:pt x="1524324" y="0"/>
                </a:lnTo>
                <a:lnTo>
                  <a:pt x="1524324" y="1527575"/>
                </a:lnTo>
                <a:lnTo>
                  <a:pt x="0" y="1527575"/>
                </a:lnTo>
                <a:lnTo>
                  <a:pt x="0" y="0"/>
                </a:lnTo>
                <a:close/>
              </a:path>
            </a:pathLst>
          </a:custGeom>
          <a:blipFill>
            <a:blip r:embed="rId5">
              <a:extLst>
                <a:ext uri="{96DAC541-7B7A-43D3-8B79-37D633B846F1}">
                  <asvg:svgBlip xmlns:asvg="http://schemas.microsoft.com/office/drawing/2016/SVG/main" r:embed="rId6"/>
                </a:ext>
              </a:extLst>
            </a:blip>
            <a:stretch>
              <a:fillRect r="-535" b="-322"/>
            </a:stretch>
          </a:blipFill>
        </p:spPr>
      </p:sp>
      <p:grpSp>
        <p:nvGrpSpPr>
          <p:cNvPr id="18" name="Group 18"/>
          <p:cNvGrpSpPr/>
          <p:nvPr/>
        </p:nvGrpSpPr>
        <p:grpSpPr>
          <a:xfrm>
            <a:off x="5614117" y="4508992"/>
            <a:ext cx="1524324" cy="1524324"/>
            <a:chOff x="0" y="0"/>
            <a:chExt cx="2032433" cy="2032432"/>
          </a:xfrm>
        </p:grpSpPr>
        <p:sp>
          <p:nvSpPr>
            <p:cNvPr id="19" name="Freeform 19"/>
            <p:cNvSpPr/>
            <p:nvPr/>
          </p:nvSpPr>
          <p:spPr>
            <a:xfrm>
              <a:off x="0" y="0"/>
              <a:ext cx="2032508" cy="2032508"/>
            </a:xfrm>
            <a:custGeom>
              <a:avLst/>
              <a:gdLst/>
              <a:ahLst/>
              <a:cxnLst/>
              <a:rect l="l" t="t" r="r" b="b"/>
              <a:pathLst>
                <a:path w="2032508" h="2032508">
                  <a:moveTo>
                    <a:pt x="1016254" y="0"/>
                  </a:moveTo>
                  <a:cubicBezTo>
                    <a:pt x="1577594" y="0"/>
                    <a:pt x="2032508" y="454914"/>
                    <a:pt x="2032508" y="1016254"/>
                  </a:cubicBezTo>
                  <a:cubicBezTo>
                    <a:pt x="2032508" y="1577594"/>
                    <a:pt x="1577594" y="2032508"/>
                    <a:pt x="1016254" y="2032508"/>
                  </a:cubicBezTo>
                  <a:cubicBezTo>
                    <a:pt x="454914" y="2032508"/>
                    <a:pt x="0" y="1577594"/>
                    <a:pt x="0" y="1016254"/>
                  </a:cubicBezTo>
                  <a:cubicBezTo>
                    <a:pt x="0" y="454914"/>
                    <a:pt x="454914" y="0"/>
                    <a:pt x="1016254" y="0"/>
                  </a:cubicBezTo>
                  <a:close/>
                </a:path>
              </a:pathLst>
            </a:custGeom>
            <a:solidFill>
              <a:srgbClr val="2831A2"/>
            </a:solidFill>
          </p:spPr>
        </p:sp>
      </p:grpSp>
      <p:sp>
        <p:nvSpPr>
          <p:cNvPr id="20" name="Freeform 20"/>
          <p:cNvSpPr/>
          <p:nvPr/>
        </p:nvSpPr>
        <p:spPr>
          <a:xfrm rot="-5115457">
            <a:off x="5882733" y="4310980"/>
            <a:ext cx="1524324" cy="1527574"/>
          </a:xfrm>
          <a:custGeom>
            <a:avLst/>
            <a:gdLst/>
            <a:ahLst/>
            <a:cxnLst/>
            <a:rect l="l" t="t" r="r" b="b"/>
            <a:pathLst>
              <a:path w="1524324" h="1527574">
                <a:moveTo>
                  <a:pt x="0" y="0"/>
                </a:moveTo>
                <a:lnTo>
                  <a:pt x="1524324" y="0"/>
                </a:lnTo>
                <a:lnTo>
                  <a:pt x="1524324" y="1527575"/>
                </a:lnTo>
                <a:lnTo>
                  <a:pt x="0" y="1527575"/>
                </a:lnTo>
                <a:lnTo>
                  <a:pt x="0" y="0"/>
                </a:lnTo>
                <a:close/>
              </a:path>
            </a:pathLst>
          </a:custGeom>
          <a:blipFill>
            <a:blip r:embed="rId5">
              <a:extLst>
                <a:ext uri="{96DAC541-7B7A-43D3-8B79-37D633B846F1}">
                  <asvg:svgBlip xmlns:asvg="http://schemas.microsoft.com/office/drawing/2016/SVG/main" r:embed="rId6"/>
                </a:ext>
              </a:extLst>
            </a:blip>
            <a:stretch>
              <a:fillRect r="-535" b="-322"/>
            </a:stretch>
          </a:blipFill>
        </p:spPr>
      </p:sp>
      <p:grpSp>
        <p:nvGrpSpPr>
          <p:cNvPr id="21" name="Group 21"/>
          <p:cNvGrpSpPr/>
          <p:nvPr/>
        </p:nvGrpSpPr>
        <p:grpSpPr>
          <a:xfrm>
            <a:off x="7469480" y="6121080"/>
            <a:ext cx="1524324" cy="1524324"/>
            <a:chOff x="0" y="0"/>
            <a:chExt cx="2032433" cy="2032432"/>
          </a:xfrm>
        </p:grpSpPr>
        <p:sp>
          <p:nvSpPr>
            <p:cNvPr id="22" name="Freeform 22"/>
            <p:cNvSpPr/>
            <p:nvPr/>
          </p:nvSpPr>
          <p:spPr>
            <a:xfrm>
              <a:off x="0" y="0"/>
              <a:ext cx="2032508" cy="2032508"/>
            </a:xfrm>
            <a:custGeom>
              <a:avLst/>
              <a:gdLst/>
              <a:ahLst/>
              <a:cxnLst/>
              <a:rect l="l" t="t" r="r" b="b"/>
              <a:pathLst>
                <a:path w="2032508" h="2032508">
                  <a:moveTo>
                    <a:pt x="1016254" y="0"/>
                  </a:moveTo>
                  <a:cubicBezTo>
                    <a:pt x="1577594" y="0"/>
                    <a:pt x="2032508" y="454914"/>
                    <a:pt x="2032508" y="1016254"/>
                  </a:cubicBezTo>
                  <a:cubicBezTo>
                    <a:pt x="2032508" y="1577594"/>
                    <a:pt x="1577594" y="2032508"/>
                    <a:pt x="1016254" y="2032508"/>
                  </a:cubicBezTo>
                  <a:cubicBezTo>
                    <a:pt x="454914" y="2032508"/>
                    <a:pt x="0" y="1577594"/>
                    <a:pt x="0" y="1016254"/>
                  </a:cubicBezTo>
                  <a:cubicBezTo>
                    <a:pt x="0" y="454914"/>
                    <a:pt x="454914" y="0"/>
                    <a:pt x="1016254" y="0"/>
                  </a:cubicBezTo>
                  <a:close/>
                </a:path>
              </a:pathLst>
            </a:custGeom>
            <a:solidFill>
              <a:srgbClr val="2831A2"/>
            </a:solidFill>
          </p:spPr>
        </p:sp>
      </p:grpSp>
      <p:sp>
        <p:nvSpPr>
          <p:cNvPr id="23" name="Freeform 23"/>
          <p:cNvSpPr/>
          <p:nvPr/>
        </p:nvSpPr>
        <p:spPr>
          <a:xfrm rot="-5115457">
            <a:off x="7738096" y="5923068"/>
            <a:ext cx="1524324" cy="1527574"/>
          </a:xfrm>
          <a:custGeom>
            <a:avLst/>
            <a:gdLst/>
            <a:ahLst/>
            <a:cxnLst/>
            <a:rect l="l" t="t" r="r" b="b"/>
            <a:pathLst>
              <a:path w="1524324" h="1527574">
                <a:moveTo>
                  <a:pt x="0" y="0"/>
                </a:moveTo>
                <a:lnTo>
                  <a:pt x="1524324" y="0"/>
                </a:lnTo>
                <a:lnTo>
                  <a:pt x="1524324" y="1527575"/>
                </a:lnTo>
                <a:lnTo>
                  <a:pt x="0" y="1527575"/>
                </a:lnTo>
                <a:lnTo>
                  <a:pt x="0" y="0"/>
                </a:lnTo>
                <a:close/>
              </a:path>
            </a:pathLst>
          </a:custGeom>
          <a:blipFill>
            <a:blip r:embed="rId5">
              <a:extLst>
                <a:ext uri="{96DAC541-7B7A-43D3-8B79-37D633B846F1}">
                  <asvg:svgBlip xmlns:asvg="http://schemas.microsoft.com/office/drawing/2016/SVG/main" r:embed="rId6"/>
                </a:ext>
              </a:extLst>
            </a:blip>
            <a:stretch>
              <a:fillRect r="-535" b="-322"/>
            </a:stretch>
          </a:blipFill>
        </p:spPr>
      </p:sp>
      <p:grpSp>
        <p:nvGrpSpPr>
          <p:cNvPr id="24" name="Group 24"/>
          <p:cNvGrpSpPr/>
          <p:nvPr/>
        </p:nvGrpSpPr>
        <p:grpSpPr>
          <a:xfrm>
            <a:off x="9324843" y="7733168"/>
            <a:ext cx="1524324" cy="1524324"/>
            <a:chOff x="0" y="0"/>
            <a:chExt cx="2032433" cy="2032432"/>
          </a:xfrm>
        </p:grpSpPr>
        <p:sp>
          <p:nvSpPr>
            <p:cNvPr id="25" name="Freeform 25"/>
            <p:cNvSpPr/>
            <p:nvPr/>
          </p:nvSpPr>
          <p:spPr>
            <a:xfrm>
              <a:off x="0" y="0"/>
              <a:ext cx="2032508" cy="2032508"/>
            </a:xfrm>
            <a:custGeom>
              <a:avLst/>
              <a:gdLst/>
              <a:ahLst/>
              <a:cxnLst/>
              <a:rect l="l" t="t" r="r" b="b"/>
              <a:pathLst>
                <a:path w="2032508" h="2032508">
                  <a:moveTo>
                    <a:pt x="1016254" y="0"/>
                  </a:moveTo>
                  <a:cubicBezTo>
                    <a:pt x="1577594" y="0"/>
                    <a:pt x="2032508" y="454914"/>
                    <a:pt x="2032508" y="1016254"/>
                  </a:cubicBezTo>
                  <a:cubicBezTo>
                    <a:pt x="2032508" y="1577594"/>
                    <a:pt x="1577594" y="2032508"/>
                    <a:pt x="1016254" y="2032508"/>
                  </a:cubicBezTo>
                  <a:cubicBezTo>
                    <a:pt x="454914" y="2032508"/>
                    <a:pt x="0" y="1577594"/>
                    <a:pt x="0" y="1016254"/>
                  </a:cubicBezTo>
                  <a:cubicBezTo>
                    <a:pt x="0" y="454914"/>
                    <a:pt x="454914" y="0"/>
                    <a:pt x="1016254" y="0"/>
                  </a:cubicBezTo>
                  <a:close/>
                </a:path>
              </a:pathLst>
            </a:custGeom>
            <a:solidFill>
              <a:srgbClr val="2831A2"/>
            </a:solidFill>
          </p:spPr>
        </p:sp>
      </p:grpSp>
      <p:sp>
        <p:nvSpPr>
          <p:cNvPr id="26" name="Freeform 26"/>
          <p:cNvSpPr/>
          <p:nvPr/>
        </p:nvSpPr>
        <p:spPr>
          <a:xfrm rot="-5115457">
            <a:off x="9593459" y="7535156"/>
            <a:ext cx="1524324" cy="1527574"/>
          </a:xfrm>
          <a:custGeom>
            <a:avLst/>
            <a:gdLst/>
            <a:ahLst/>
            <a:cxnLst/>
            <a:rect l="l" t="t" r="r" b="b"/>
            <a:pathLst>
              <a:path w="1524324" h="1527574">
                <a:moveTo>
                  <a:pt x="0" y="0"/>
                </a:moveTo>
                <a:lnTo>
                  <a:pt x="1524324" y="0"/>
                </a:lnTo>
                <a:lnTo>
                  <a:pt x="1524324" y="1527575"/>
                </a:lnTo>
                <a:lnTo>
                  <a:pt x="0" y="1527575"/>
                </a:lnTo>
                <a:lnTo>
                  <a:pt x="0" y="0"/>
                </a:lnTo>
                <a:close/>
              </a:path>
            </a:pathLst>
          </a:custGeom>
          <a:blipFill>
            <a:blip r:embed="rId5">
              <a:extLst>
                <a:ext uri="{96DAC541-7B7A-43D3-8B79-37D633B846F1}">
                  <asvg:svgBlip xmlns:asvg="http://schemas.microsoft.com/office/drawing/2016/SVG/main" r:embed="rId6"/>
                </a:ext>
              </a:extLst>
            </a:blip>
            <a:stretch>
              <a:fillRect r="-535" b="-322"/>
            </a:stretch>
          </a:blipFill>
        </p:spPr>
      </p:sp>
      <p:sp>
        <p:nvSpPr>
          <p:cNvPr id="27" name="TextBox 27"/>
          <p:cNvSpPr txBox="1"/>
          <p:nvPr/>
        </p:nvSpPr>
        <p:spPr>
          <a:xfrm>
            <a:off x="2630944" y="1486659"/>
            <a:ext cx="1229487" cy="835780"/>
          </a:xfrm>
          <a:prstGeom prst="rect">
            <a:avLst/>
          </a:prstGeom>
        </p:spPr>
        <p:txBody>
          <a:bodyPr lIns="0" tIns="0" rIns="0" bIns="0" rtlCol="0" anchor="t">
            <a:spAutoFit/>
          </a:bodyPr>
          <a:lstStyle/>
          <a:p>
            <a:pPr algn="l">
              <a:lnSpc>
                <a:spcPts val="7192"/>
              </a:lnSpc>
            </a:pPr>
            <a:r>
              <a:rPr lang="en-US" sz="7192" b="1" spc="-640">
                <a:solidFill>
                  <a:srgbClr val="FFFFFF"/>
                </a:solidFill>
                <a:latin typeface="Arimo Bold"/>
                <a:ea typeface="Arimo Bold"/>
                <a:cs typeface="Arimo Bold"/>
                <a:sym typeface="Arimo Bold"/>
              </a:rPr>
              <a:t>1</a:t>
            </a:r>
          </a:p>
        </p:txBody>
      </p:sp>
      <p:sp>
        <p:nvSpPr>
          <p:cNvPr id="28" name="TextBox 28"/>
          <p:cNvSpPr txBox="1"/>
          <p:nvPr/>
        </p:nvSpPr>
        <p:spPr>
          <a:xfrm>
            <a:off x="4534646" y="3098343"/>
            <a:ext cx="1229487" cy="835780"/>
          </a:xfrm>
          <a:prstGeom prst="rect">
            <a:avLst/>
          </a:prstGeom>
        </p:spPr>
        <p:txBody>
          <a:bodyPr lIns="0" tIns="0" rIns="0" bIns="0" rtlCol="0" anchor="t">
            <a:spAutoFit/>
          </a:bodyPr>
          <a:lstStyle/>
          <a:p>
            <a:pPr algn="l">
              <a:lnSpc>
                <a:spcPts val="7192"/>
              </a:lnSpc>
            </a:pPr>
            <a:r>
              <a:rPr lang="en-US" sz="7192" b="1" spc="-640">
                <a:solidFill>
                  <a:srgbClr val="FFFFFF"/>
                </a:solidFill>
                <a:latin typeface="Arimo Bold"/>
                <a:ea typeface="Arimo Bold"/>
                <a:cs typeface="Arimo Bold"/>
                <a:sym typeface="Arimo Bold"/>
              </a:rPr>
              <a:t>2</a:t>
            </a:r>
          </a:p>
        </p:txBody>
      </p:sp>
      <p:sp>
        <p:nvSpPr>
          <p:cNvPr id="29" name="TextBox 29"/>
          <p:cNvSpPr txBox="1"/>
          <p:nvPr/>
        </p:nvSpPr>
        <p:spPr>
          <a:xfrm>
            <a:off x="10108223" y="7942920"/>
            <a:ext cx="1229487" cy="835780"/>
          </a:xfrm>
          <a:prstGeom prst="rect">
            <a:avLst/>
          </a:prstGeom>
        </p:spPr>
        <p:txBody>
          <a:bodyPr lIns="0" tIns="0" rIns="0" bIns="0" rtlCol="0" anchor="t">
            <a:spAutoFit/>
          </a:bodyPr>
          <a:lstStyle/>
          <a:p>
            <a:pPr algn="l">
              <a:lnSpc>
                <a:spcPts val="7192"/>
              </a:lnSpc>
            </a:pPr>
            <a:r>
              <a:rPr lang="en-US" sz="7192" b="1" spc="-640">
                <a:solidFill>
                  <a:srgbClr val="FFFFFF"/>
                </a:solidFill>
                <a:latin typeface="Arimo Bold"/>
                <a:ea typeface="Arimo Bold"/>
                <a:cs typeface="Arimo Bold"/>
                <a:sym typeface="Arimo Bold"/>
              </a:rPr>
              <a:t>5</a:t>
            </a:r>
          </a:p>
        </p:txBody>
      </p:sp>
      <p:sp>
        <p:nvSpPr>
          <p:cNvPr id="30" name="TextBox 30"/>
          <p:cNvSpPr txBox="1"/>
          <p:nvPr/>
        </p:nvSpPr>
        <p:spPr>
          <a:xfrm>
            <a:off x="8193880" y="6319066"/>
            <a:ext cx="1229487" cy="835780"/>
          </a:xfrm>
          <a:prstGeom prst="rect">
            <a:avLst/>
          </a:prstGeom>
        </p:spPr>
        <p:txBody>
          <a:bodyPr lIns="0" tIns="0" rIns="0" bIns="0" rtlCol="0" anchor="t">
            <a:spAutoFit/>
          </a:bodyPr>
          <a:lstStyle/>
          <a:p>
            <a:pPr algn="l">
              <a:lnSpc>
                <a:spcPts val="7192"/>
              </a:lnSpc>
            </a:pPr>
            <a:r>
              <a:rPr lang="en-US" sz="7192" b="1" spc="-640">
                <a:solidFill>
                  <a:srgbClr val="FFFFFF"/>
                </a:solidFill>
                <a:latin typeface="Arimo Bold"/>
                <a:ea typeface="Arimo Bold"/>
                <a:cs typeface="Arimo Bold"/>
                <a:sym typeface="Arimo Bold"/>
              </a:rPr>
              <a:t>4</a:t>
            </a:r>
          </a:p>
        </p:txBody>
      </p:sp>
      <p:sp>
        <p:nvSpPr>
          <p:cNvPr id="31" name="TextBox 31"/>
          <p:cNvSpPr txBox="1"/>
          <p:nvPr/>
        </p:nvSpPr>
        <p:spPr>
          <a:xfrm>
            <a:off x="6396750" y="4719552"/>
            <a:ext cx="1229487" cy="835780"/>
          </a:xfrm>
          <a:prstGeom prst="rect">
            <a:avLst/>
          </a:prstGeom>
        </p:spPr>
        <p:txBody>
          <a:bodyPr lIns="0" tIns="0" rIns="0" bIns="0" rtlCol="0" anchor="t">
            <a:spAutoFit/>
          </a:bodyPr>
          <a:lstStyle/>
          <a:p>
            <a:pPr algn="l">
              <a:lnSpc>
                <a:spcPts val="7192"/>
              </a:lnSpc>
            </a:pPr>
            <a:r>
              <a:rPr lang="en-US" sz="7192" b="1" spc="-640">
                <a:solidFill>
                  <a:srgbClr val="FFFFFF"/>
                </a:solidFill>
                <a:latin typeface="Arimo Bold"/>
                <a:ea typeface="Arimo Bold"/>
                <a:cs typeface="Arimo Bold"/>
                <a:sym typeface="Arimo Bold"/>
              </a:rPr>
              <a:t>3</a:t>
            </a:r>
          </a:p>
        </p:txBody>
      </p:sp>
      <p:graphicFrame>
        <p:nvGraphicFramePr>
          <p:cNvPr id="32" name="Table 32"/>
          <p:cNvGraphicFramePr>
            <a:graphicFrameLocks noGrp="1"/>
          </p:cNvGraphicFramePr>
          <p:nvPr/>
        </p:nvGraphicFramePr>
        <p:xfrm>
          <a:off x="4104104" y="1219768"/>
          <a:ext cx="8179551" cy="1058262"/>
        </p:xfrm>
        <a:graphic>
          <a:graphicData uri="http://schemas.openxmlformats.org/drawingml/2006/table">
            <a:tbl>
              <a:tblPr/>
              <a:tblGrid>
                <a:gridCol w="8179551">
                  <a:extLst>
                    <a:ext uri="{9D8B030D-6E8A-4147-A177-3AD203B41FA5}">
                      <a16:colId xmlns:a16="http://schemas.microsoft.com/office/drawing/2014/main" val="20000"/>
                    </a:ext>
                  </a:extLst>
                </a:gridCol>
              </a:tblGrid>
              <a:tr h="1058262">
                <a:tc>
                  <a:txBody>
                    <a:bodyPr/>
                    <a:lstStyle/>
                    <a:p>
                      <a:pPr marL="0" lvl="0" indent="0" algn="l">
                        <a:lnSpc>
                          <a:spcPts val="6817"/>
                        </a:lnSpc>
                        <a:spcBef>
                          <a:spcPct val="0"/>
                        </a:spcBef>
                        <a:defRPr/>
                      </a:pPr>
                      <a:r>
                        <a:rPr lang="en-US" sz="4869">
                          <a:solidFill>
                            <a:srgbClr val="FFFFFF"/>
                          </a:solidFill>
                          <a:latin typeface="Alice"/>
                          <a:ea typeface="Alice"/>
                          <a:cs typeface="Alice"/>
                          <a:sym typeface="Alice"/>
                        </a:rPr>
                        <a:t>   </a:t>
                      </a:r>
                      <a:r>
                        <a:rPr lang="en-US" sz="4869" u="none" strike="noStrike">
                          <a:solidFill>
                            <a:srgbClr val="FFFFFF"/>
                          </a:solidFill>
                          <a:latin typeface="Alice"/>
                          <a:ea typeface="Alice"/>
                          <a:cs typeface="Alice"/>
                          <a:sym typeface="Alice"/>
                        </a:rPr>
                        <a:t>DATA UNDERSTANDING</a:t>
                      </a:r>
                      <a:endParaRPr lang="en-US" sz="1100"/>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extLst>
                  <a:ext uri="{0D108BD9-81ED-4DB2-BD59-A6C34878D82A}">
                    <a16:rowId xmlns:a16="http://schemas.microsoft.com/office/drawing/2014/main" val="10000"/>
                  </a:ext>
                </a:extLst>
              </a:tr>
            </a:tbl>
          </a:graphicData>
        </a:graphic>
      </p:graphicFrame>
      <p:graphicFrame>
        <p:nvGraphicFramePr>
          <p:cNvPr id="33" name="Table 33"/>
          <p:cNvGraphicFramePr>
            <a:graphicFrameLocks noGrp="1"/>
          </p:cNvGraphicFramePr>
          <p:nvPr/>
        </p:nvGraphicFramePr>
        <p:xfrm>
          <a:off x="6066196" y="2879481"/>
          <a:ext cx="6714343" cy="1048737"/>
        </p:xfrm>
        <a:graphic>
          <a:graphicData uri="http://schemas.openxmlformats.org/drawingml/2006/table">
            <a:tbl>
              <a:tblPr/>
              <a:tblGrid>
                <a:gridCol w="6714343">
                  <a:extLst>
                    <a:ext uri="{9D8B030D-6E8A-4147-A177-3AD203B41FA5}">
                      <a16:colId xmlns:a16="http://schemas.microsoft.com/office/drawing/2014/main" val="20000"/>
                    </a:ext>
                  </a:extLst>
                </a:gridCol>
              </a:tblGrid>
              <a:tr h="1048737">
                <a:tc>
                  <a:txBody>
                    <a:bodyPr/>
                    <a:lstStyle/>
                    <a:p>
                      <a:pPr marL="0" lvl="0" indent="0" algn="l">
                        <a:lnSpc>
                          <a:spcPts val="6817"/>
                        </a:lnSpc>
                        <a:spcBef>
                          <a:spcPct val="0"/>
                        </a:spcBef>
                        <a:defRPr/>
                      </a:pPr>
                      <a:r>
                        <a:rPr lang="en-US" sz="4869">
                          <a:solidFill>
                            <a:srgbClr val="FFFFFF"/>
                          </a:solidFill>
                          <a:latin typeface="Alice"/>
                          <a:ea typeface="Alice"/>
                          <a:cs typeface="Alice"/>
                          <a:sym typeface="Alice"/>
                        </a:rPr>
                        <a:t>  </a:t>
                      </a:r>
                      <a:r>
                        <a:rPr lang="en-US" sz="4869" u="none" strike="noStrike">
                          <a:solidFill>
                            <a:srgbClr val="FFFFFF"/>
                          </a:solidFill>
                          <a:latin typeface="Alice"/>
                          <a:ea typeface="Alice"/>
                          <a:cs typeface="Alice"/>
                          <a:sym typeface="Alice"/>
                        </a:rPr>
                        <a:t>DATA CLEANING</a:t>
                      </a:r>
                      <a:endParaRPr lang="en-US" sz="1100"/>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extLst>
                  <a:ext uri="{0D108BD9-81ED-4DB2-BD59-A6C34878D82A}">
                    <a16:rowId xmlns:a16="http://schemas.microsoft.com/office/drawing/2014/main" val="10000"/>
                  </a:ext>
                </a:extLst>
              </a:tr>
            </a:tbl>
          </a:graphicData>
        </a:graphic>
      </p:graphicFrame>
      <p:graphicFrame>
        <p:nvGraphicFramePr>
          <p:cNvPr id="34" name="Table 34"/>
          <p:cNvGraphicFramePr>
            <a:graphicFrameLocks noGrp="1"/>
          </p:cNvGraphicFramePr>
          <p:nvPr/>
        </p:nvGraphicFramePr>
        <p:xfrm>
          <a:off x="9766267" y="6155438"/>
          <a:ext cx="6717331" cy="1048737"/>
        </p:xfrm>
        <a:graphic>
          <a:graphicData uri="http://schemas.openxmlformats.org/drawingml/2006/table">
            <a:tbl>
              <a:tblPr/>
              <a:tblGrid>
                <a:gridCol w="6717331">
                  <a:extLst>
                    <a:ext uri="{9D8B030D-6E8A-4147-A177-3AD203B41FA5}">
                      <a16:colId xmlns:a16="http://schemas.microsoft.com/office/drawing/2014/main" val="20000"/>
                    </a:ext>
                  </a:extLst>
                </a:gridCol>
              </a:tblGrid>
              <a:tr h="1048737">
                <a:tc>
                  <a:txBody>
                    <a:bodyPr/>
                    <a:lstStyle/>
                    <a:p>
                      <a:pPr marL="0" lvl="0" indent="0" algn="l">
                        <a:lnSpc>
                          <a:spcPts val="6817"/>
                        </a:lnSpc>
                        <a:spcBef>
                          <a:spcPct val="0"/>
                        </a:spcBef>
                        <a:defRPr/>
                      </a:pPr>
                      <a:r>
                        <a:rPr lang="en-US" sz="4869">
                          <a:solidFill>
                            <a:srgbClr val="FFFFFF"/>
                          </a:solidFill>
                          <a:latin typeface="Alice"/>
                          <a:ea typeface="Alice"/>
                          <a:cs typeface="Alice"/>
                          <a:sym typeface="Alice"/>
                        </a:rPr>
                        <a:t>  </a:t>
                      </a:r>
                      <a:r>
                        <a:rPr lang="en-US" sz="4869" u="none" strike="noStrike">
                          <a:solidFill>
                            <a:srgbClr val="FFFFFF"/>
                          </a:solidFill>
                          <a:latin typeface="Alice"/>
                          <a:ea typeface="Alice"/>
                          <a:cs typeface="Alice"/>
                          <a:sym typeface="Alice"/>
                        </a:rPr>
                        <a:t>DATA ANALYSIS</a:t>
                      </a:r>
                      <a:endParaRPr lang="en-US" sz="1100"/>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extLst>
                  <a:ext uri="{0D108BD9-81ED-4DB2-BD59-A6C34878D82A}">
                    <a16:rowId xmlns:a16="http://schemas.microsoft.com/office/drawing/2014/main" val="10000"/>
                  </a:ext>
                </a:extLst>
              </a:tr>
            </a:tbl>
          </a:graphicData>
        </a:graphic>
      </p:graphicFrame>
      <p:graphicFrame>
        <p:nvGraphicFramePr>
          <p:cNvPr id="35" name="Table 35"/>
          <p:cNvGraphicFramePr>
            <a:graphicFrameLocks noGrp="1"/>
          </p:cNvGraphicFramePr>
          <p:nvPr/>
        </p:nvGraphicFramePr>
        <p:xfrm>
          <a:off x="11489363" y="7828620"/>
          <a:ext cx="6484545" cy="1048737"/>
        </p:xfrm>
        <a:graphic>
          <a:graphicData uri="http://schemas.openxmlformats.org/drawingml/2006/table">
            <a:tbl>
              <a:tblPr/>
              <a:tblGrid>
                <a:gridCol w="6484545">
                  <a:extLst>
                    <a:ext uri="{9D8B030D-6E8A-4147-A177-3AD203B41FA5}">
                      <a16:colId xmlns:a16="http://schemas.microsoft.com/office/drawing/2014/main" val="20000"/>
                    </a:ext>
                  </a:extLst>
                </a:gridCol>
              </a:tblGrid>
              <a:tr h="1048737">
                <a:tc>
                  <a:txBody>
                    <a:bodyPr/>
                    <a:lstStyle/>
                    <a:p>
                      <a:pPr marL="0" lvl="0" indent="0" algn="l">
                        <a:lnSpc>
                          <a:spcPts val="6817"/>
                        </a:lnSpc>
                        <a:spcBef>
                          <a:spcPct val="0"/>
                        </a:spcBef>
                        <a:defRPr/>
                      </a:pPr>
                      <a:r>
                        <a:rPr lang="en-US" sz="4869">
                          <a:solidFill>
                            <a:srgbClr val="FFFFFF"/>
                          </a:solidFill>
                          <a:latin typeface="Alice"/>
                          <a:ea typeface="Alice"/>
                          <a:cs typeface="Alice"/>
                          <a:sym typeface="Alice"/>
                        </a:rPr>
                        <a:t>  </a:t>
                      </a:r>
                      <a:r>
                        <a:rPr lang="en-US" sz="4869" u="none" strike="noStrike">
                          <a:solidFill>
                            <a:srgbClr val="FFFFFF"/>
                          </a:solidFill>
                          <a:latin typeface="Alice"/>
                          <a:ea typeface="Alice"/>
                          <a:cs typeface="Alice"/>
                          <a:sym typeface="Alice"/>
                        </a:rPr>
                        <a:t>UNCOVER INSIGHTS</a:t>
                      </a:r>
                      <a:endParaRPr lang="en-US" sz="1100"/>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extLst>
                  <a:ext uri="{0D108BD9-81ED-4DB2-BD59-A6C34878D82A}">
                    <a16:rowId xmlns:a16="http://schemas.microsoft.com/office/drawing/2014/main" val="10000"/>
                  </a:ext>
                </a:extLst>
              </a:tr>
            </a:tbl>
          </a:graphicData>
        </a:graphic>
      </p:graphicFrame>
      <p:graphicFrame>
        <p:nvGraphicFramePr>
          <p:cNvPr id="36" name="Table 36"/>
          <p:cNvGraphicFramePr>
            <a:graphicFrameLocks noGrp="1"/>
          </p:cNvGraphicFramePr>
          <p:nvPr/>
        </p:nvGraphicFramePr>
        <p:xfrm>
          <a:off x="7676073" y="4421228"/>
          <a:ext cx="6709816" cy="1048737"/>
        </p:xfrm>
        <a:graphic>
          <a:graphicData uri="http://schemas.openxmlformats.org/drawingml/2006/table">
            <a:tbl>
              <a:tblPr/>
              <a:tblGrid>
                <a:gridCol w="6709816">
                  <a:extLst>
                    <a:ext uri="{9D8B030D-6E8A-4147-A177-3AD203B41FA5}">
                      <a16:colId xmlns:a16="http://schemas.microsoft.com/office/drawing/2014/main" val="20000"/>
                    </a:ext>
                  </a:extLst>
                </a:gridCol>
              </a:tblGrid>
              <a:tr h="1048737">
                <a:tc>
                  <a:txBody>
                    <a:bodyPr/>
                    <a:lstStyle/>
                    <a:p>
                      <a:pPr marL="0" lvl="0" indent="0" algn="l">
                        <a:lnSpc>
                          <a:spcPts val="6817"/>
                        </a:lnSpc>
                        <a:spcBef>
                          <a:spcPct val="0"/>
                        </a:spcBef>
                        <a:defRPr/>
                      </a:pPr>
                      <a:r>
                        <a:rPr lang="en-US" sz="4869">
                          <a:solidFill>
                            <a:srgbClr val="FFFFFF"/>
                          </a:solidFill>
                          <a:latin typeface="Alice"/>
                          <a:ea typeface="Alice"/>
                          <a:cs typeface="Alice"/>
                          <a:sym typeface="Alice"/>
                        </a:rPr>
                        <a:t>  </a:t>
                      </a:r>
                      <a:r>
                        <a:rPr lang="en-US" sz="4869" u="none" strike="noStrike">
                          <a:solidFill>
                            <a:srgbClr val="FFFFFF"/>
                          </a:solidFill>
                          <a:latin typeface="Alice"/>
                          <a:ea typeface="Alice"/>
                          <a:cs typeface="Alice"/>
                          <a:sym typeface="Alice"/>
                        </a:rPr>
                        <a:t>DATA MODELLING</a:t>
                      </a:r>
                      <a:endParaRPr lang="en-US" sz="1100"/>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extLst>
                  <a:ext uri="{0D108BD9-81ED-4DB2-BD59-A6C34878D82A}">
                    <a16:rowId xmlns:a16="http://schemas.microsoft.com/office/drawing/2014/main" val="10000"/>
                  </a:ext>
                </a:extLst>
              </a:tr>
            </a:tbl>
          </a:graphicData>
        </a:graphic>
      </p:graphicFrame>
      <p:graphicFrame>
        <p:nvGraphicFramePr>
          <p:cNvPr id="37" name="Table 37"/>
          <p:cNvGraphicFramePr>
            <a:graphicFrameLocks noGrp="1"/>
          </p:cNvGraphicFramePr>
          <p:nvPr/>
        </p:nvGraphicFramePr>
        <p:xfrm>
          <a:off x="13693356" y="334736"/>
          <a:ext cx="3712223" cy="1076325"/>
        </p:xfrm>
        <a:graphic>
          <a:graphicData uri="http://schemas.openxmlformats.org/drawingml/2006/table">
            <a:tbl>
              <a:tblPr/>
              <a:tblGrid>
                <a:gridCol w="3712223">
                  <a:extLst>
                    <a:ext uri="{9D8B030D-6E8A-4147-A177-3AD203B41FA5}">
                      <a16:colId xmlns:a16="http://schemas.microsoft.com/office/drawing/2014/main" val="20000"/>
                    </a:ext>
                  </a:extLst>
                </a:gridCol>
              </a:tblGrid>
              <a:tr h="1076325">
                <a:tc>
                  <a:txBody>
                    <a:bodyPr/>
                    <a:lstStyle/>
                    <a:p>
                      <a:pPr marL="0" lvl="0" indent="0" algn="ctr">
                        <a:lnSpc>
                          <a:spcPts val="7377"/>
                        </a:lnSpc>
                        <a:spcBef>
                          <a:spcPct val="0"/>
                        </a:spcBef>
                        <a:defRPr/>
                      </a:pPr>
                      <a:r>
                        <a:rPr lang="en-US" sz="5269" spc="300">
                          <a:solidFill>
                            <a:srgbClr val="FFFFFF"/>
                          </a:solidFill>
                          <a:latin typeface="Alike Bold"/>
                          <a:ea typeface="Alike Bold"/>
                          <a:cs typeface="Alike Bold"/>
                          <a:sym typeface="Alike Bold"/>
                        </a:rPr>
                        <a:t>PROCESS</a:t>
                      </a:r>
                      <a:endParaRPr lang="en-US" sz="1100"/>
                    </a:p>
                  </a:txBody>
                  <a:tcPr marL="15538" marR="15538" marT="15538" marB="15538" anchor="ctr">
                    <a:lnL w="19050" cap="flat" cmpd="sng" algn="ctr">
                      <a:solidFill>
                        <a:srgbClr val="A100FF"/>
                      </a:solidFill>
                      <a:prstDash val="solid"/>
                      <a:round/>
                      <a:headEnd type="none" w="med" len="med"/>
                      <a:tailEnd type="none" w="med" len="med"/>
                    </a:lnL>
                    <a:lnR w="19050" cap="flat" cmpd="sng" algn="ctr">
                      <a:solidFill>
                        <a:srgbClr val="A100FF"/>
                      </a:solidFill>
                      <a:prstDash val="solid"/>
                      <a:round/>
                      <a:headEnd type="none" w="med" len="med"/>
                      <a:tailEnd type="none" w="med" len="med"/>
                    </a:lnR>
                    <a:lnT w="19050" cap="flat" cmpd="sng" algn="ctr">
                      <a:solidFill>
                        <a:srgbClr val="A100FF"/>
                      </a:solidFill>
                      <a:prstDash val="solid"/>
                      <a:round/>
                      <a:headEnd type="none" w="med" len="med"/>
                      <a:tailEnd type="none" w="med" len="med"/>
                    </a:lnT>
                    <a:lnB w="19050" cap="flat" cmpd="sng" algn="ctr">
                      <a:solidFill>
                        <a:srgbClr val="A100FF"/>
                      </a:solidFill>
                      <a:prstDash val="solid"/>
                      <a:round/>
                      <a:headEnd type="none" w="med" len="med"/>
                      <a:tailEnd type="none" w="med" len="med"/>
                    </a:lnB>
                    <a:solidFill>
                      <a:srgbClr val="A100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27159" y="6480806"/>
            <a:ext cx="2972219" cy="881758"/>
          </a:xfrm>
          <a:custGeom>
            <a:avLst/>
            <a:gdLst/>
            <a:ahLst/>
            <a:cxnLst/>
            <a:rect l="l" t="t" r="r" b="b"/>
            <a:pathLst>
              <a:path w="2972219" h="881758">
                <a:moveTo>
                  <a:pt x="0" y="0"/>
                </a:moveTo>
                <a:lnTo>
                  <a:pt x="2972219" y="0"/>
                </a:lnTo>
                <a:lnTo>
                  <a:pt x="2972219" y="881758"/>
                </a:lnTo>
                <a:lnTo>
                  <a:pt x="0" y="881758"/>
                </a:lnTo>
                <a:lnTo>
                  <a:pt x="0" y="0"/>
                </a:lnTo>
                <a:close/>
              </a:path>
            </a:pathLst>
          </a:custGeom>
          <a:blipFill>
            <a:blip r:embed="rId3">
              <a:extLst>
                <a:ext uri="{96DAC541-7B7A-43D3-8B79-37D633B846F1}">
                  <asvg:svgBlip xmlns:asvg="http://schemas.microsoft.com/office/drawing/2016/SVG/main" r:embed="rId4"/>
                </a:ext>
              </a:extLst>
            </a:blip>
            <a:stretch>
              <a:fillRect b="-154"/>
            </a:stretch>
          </a:blipFill>
        </p:spPr>
      </p:sp>
      <p:sp>
        <p:nvSpPr>
          <p:cNvPr id="3" name="TextBox 3"/>
          <p:cNvSpPr txBox="1"/>
          <p:nvPr/>
        </p:nvSpPr>
        <p:spPr>
          <a:xfrm>
            <a:off x="1028700" y="822815"/>
            <a:ext cx="4636129" cy="1269206"/>
          </a:xfrm>
          <a:prstGeom prst="rect">
            <a:avLst/>
          </a:prstGeom>
        </p:spPr>
        <p:txBody>
          <a:bodyPr lIns="0" tIns="0" rIns="0" bIns="0" rtlCol="0" anchor="t">
            <a:spAutoFit/>
          </a:bodyPr>
          <a:lstStyle/>
          <a:p>
            <a:pPr algn="l">
              <a:lnSpc>
                <a:spcPts val="9600"/>
              </a:lnSpc>
            </a:pPr>
            <a:r>
              <a:rPr lang="en-US" sz="8000" spc="-80">
                <a:solidFill>
                  <a:srgbClr val="000000"/>
                </a:solidFill>
                <a:latin typeface="Arimo"/>
                <a:ea typeface="Arimo"/>
                <a:cs typeface="Arimo"/>
                <a:sym typeface="Arimo"/>
              </a:rPr>
              <a:t>Insights</a:t>
            </a:r>
          </a:p>
        </p:txBody>
      </p:sp>
      <p:sp>
        <p:nvSpPr>
          <p:cNvPr id="4" name="Freeform 4"/>
          <p:cNvSpPr/>
          <p:nvPr/>
        </p:nvSpPr>
        <p:spPr>
          <a:xfrm>
            <a:off x="13087839" y="7810500"/>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5" name="Freeform 5"/>
          <p:cNvSpPr/>
          <p:nvPr/>
        </p:nvSpPr>
        <p:spPr>
          <a:xfrm>
            <a:off x="10573694" y="7810500"/>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6" name="Freeform 6"/>
          <p:cNvSpPr/>
          <p:nvPr/>
        </p:nvSpPr>
        <p:spPr>
          <a:xfrm>
            <a:off x="8059549" y="7810500"/>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7" name="Freeform 7"/>
          <p:cNvSpPr/>
          <p:nvPr/>
        </p:nvSpPr>
        <p:spPr>
          <a:xfrm>
            <a:off x="15601984" y="7810500"/>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8" name="Freeform 8"/>
          <p:cNvSpPr/>
          <p:nvPr/>
        </p:nvSpPr>
        <p:spPr>
          <a:xfrm>
            <a:off x="5545403" y="7810500"/>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9" name="Freeform 9"/>
          <p:cNvSpPr/>
          <p:nvPr/>
        </p:nvSpPr>
        <p:spPr>
          <a:xfrm>
            <a:off x="3031258" y="7810500"/>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0" name="Freeform 10"/>
          <p:cNvSpPr/>
          <p:nvPr/>
        </p:nvSpPr>
        <p:spPr>
          <a:xfrm>
            <a:off x="517112" y="7810500"/>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5">
              <a:alphaModFix amt="80000"/>
              <a:extLst>
                <a:ext uri="{96DAC541-7B7A-43D3-8B79-37D633B846F1}">
                  <asvg:svgBlip xmlns:asvg="http://schemas.microsoft.com/office/drawing/2016/SVG/main" r:embed="rId6"/>
                </a:ext>
              </a:extLst>
            </a:blip>
            <a:stretch>
              <a:fillRect b="-452"/>
            </a:stretch>
          </a:blipFill>
        </p:spPr>
      </p:sp>
      <p:sp>
        <p:nvSpPr>
          <p:cNvPr id="11" name="Freeform 11"/>
          <p:cNvSpPr/>
          <p:nvPr/>
        </p:nvSpPr>
        <p:spPr>
          <a:xfrm>
            <a:off x="7272183" y="6480309"/>
            <a:ext cx="2972219" cy="881758"/>
          </a:xfrm>
          <a:custGeom>
            <a:avLst/>
            <a:gdLst/>
            <a:ahLst/>
            <a:cxnLst/>
            <a:rect l="l" t="t" r="r" b="b"/>
            <a:pathLst>
              <a:path w="2972219" h="881758">
                <a:moveTo>
                  <a:pt x="0" y="0"/>
                </a:moveTo>
                <a:lnTo>
                  <a:pt x="2972219" y="0"/>
                </a:lnTo>
                <a:lnTo>
                  <a:pt x="2972219" y="881758"/>
                </a:lnTo>
                <a:lnTo>
                  <a:pt x="0" y="881758"/>
                </a:lnTo>
                <a:lnTo>
                  <a:pt x="0" y="0"/>
                </a:lnTo>
                <a:close/>
              </a:path>
            </a:pathLst>
          </a:custGeom>
          <a:blipFill>
            <a:blip r:embed="rId3">
              <a:extLst>
                <a:ext uri="{96DAC541-7B7A-43D3-8B79-37D633B846F1}">
                  <asvg:svgBlip xmlns:asvg="http://schemas.microsoft.com/office/drawing/2016/SVG/main" r:embed="rId4"/>
                </a:ext>
              </a:extLst>
            </a:blip>
            <a:stretch>
              <a:fillRect b="-154"/>
            </a:stretch>
          </a:blipFill>
        </p:spPr>
      </p:sp>
      <p:sp>
        <p:nvSpPr>
          <p:cNvPr id="12" name="Freeform 12"/>
          <p:cNvSpPr/>
          <p:nvPr/>
        </p:nvSpPr>
        <p:spPr>
          <a:xfrm>
            <a:off x="12670342" y="6480309"/>
            <a:ext cx="2972219" cy="881758"/>
          </a:xfrm>
          <a:custGeom>
            <a:avLst/>
            <a:gdLst/>
            <a:ahLst/>
            <a:cxnLst/>
            <a:rect l="l" t="t" r="r" b="b"/>
            <a:pathLst>
              <a:path w="2972219" h="881758">
                <a:moveTo>
                  <a:pt x="0" y="0"/>
                </a:moveTo>
                <a:lnTo>
                  <a:pt x="2972219" y="0"/>
                </a:lnTo>
                <a:lnTo>
                  <a:pt x="2972219" y="881758"/>
                </a:lnTo>
                <a:lnTo>
                  <a:pt x="0" y="881758"/>
                </a:lnTo>
                <a:lnTo>
                  <a:pt x="0" y="0"/>
                </a:lnTo>
                <a:close/>
              </a:path>
            </a:pathLst>
          </a:custGeom>
          <a:blipFill>
            <a:blip r:embed="rId3">
              <a:extLst>
                <a:ext uri="{96DAC541-7B7A-43D3-8B79-37D633B846F1}">
                  <asvg:svgBlip xmlns:asvg="http://schemas.microsoft.com/office/drawing/2016/SVG/main" r:embed="rId4"/>
                </a:ext>
              </a:extLst>
            </a:blip>
            <a:stretch>
              <a:fillRect b="-154"/>
            </a:stretch>
          </a:blipFill>
        </p:spPr>
      </p:sp>
      <p:graphicFrame>
        <p:nvGraphicFramePr>
          <p:cNvPr id="13" name="Table 13"/>
          <p:cNvGraphicFramePr>
            <a:graphicFrameLocks noGrp="1"/>
          </p:cNvGraphicFramePr>
          <p:nvPr/>
        </p:nvGraphicFramePr>
        <p:xfrm>
          <a:off x="1374398" y="5838816"/>
          <a:ext cx="4477741" cy="493991"/>
        </p:xfrm>
        <a:graphic>
          <a:graphicData uri="http://schemas.openxmlformats.org/drawingml/2006/table">
            <a:tbl>
              <a:tblPr/>
              <a:tblGrid>
                <a:gridCol w="4477741">
                  <a:extLst>
                    <a:ext uri="{9D8B030D-6E8A-4147-A177-3AD203B41FA5}">
                      <a16:colId xmlns:a16="http://schemas.microsoft.com/office/drawing/2014/main" val="20000"/>
                    </a:ext>
                  </a:extLst>
                </a:gridCol>
              </a:tblGrid>
              <a:tr h="426707">
                <a:tc>
                  <a:txBody>
                    <a:bodyPr/>
                    <a:lstStyle/>
                    <a:p>
                      <a:pPr marL="0" lvl="0" indent="0" algn="ctr">
                        <a:lnSpc>
                          <a:spcPts val="3877"/>
                        </a:lnSpc>
                        <a:spcBef>
                          <a:spcPct val="0"/>
                        </a:spcBef>
                        <a:defRPr/>
                      </a:pPr>
                      <a:r>
                        <a:rPr lang="en-US" sz="2769">
                          <a:solidFill>
                            <a:srgbClr val="000000"/>
                          </a:solidFill>
                          <a:latin typeface="Alice"/>
                          <a:ea typeface="Alice"/>
                          <a:cs typeface="Alice"/>
                          <a:sym typeface="Alice"/>
                        </a:rPr>
                        <a:t>UNIQUE  CATEGORIES</a:t>
                      </a:r>
                      <a:endParaRPr lang="en-US" sz="1100"/>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4" name="Table 14"/>
          <p:cNvGraphicFramePr>
            <a:graphicFrameLocks noGrp="1"/>
          </p:cNvGraphicFramePr>
          <p:nvPr/>
        </p:nvGraphicFramePr>
        <p:xfrm>
          <a:off x="2578930" y="4508653"/>
          <a:ext cx="1404054" cy="1269694"/>
        </p:xfrm>
        <a:graphic>
          <a:graphicData uri="http://schemas.openxmlformats.org/drawingml/2006/table">
            <a:tbl>
              <a:tblPr/>
              <a:tblGrid>
                <a:gridCol w="1404054">
                  <a:extLst>
                    <a:ext uri="{9D8B030D-6E8A-4147-A177-3AD203B41FA5}">
                      <a16:colId xmlns:a16="http://schemas.microsoft.com/office/drawing/2014/main" val="20000"/>
                    </a:ext>
                  </a:extLst>
                </a:gridCol>
              </a:tblGrid>
              <a:tr h="1269694">
                <a:tc>
                  <a:txBody>
                    <a:bodyPr/>
                    <a:lstStyle/>
                    <a:p>
                      <a:pPr marL="0" lvl="0" indent="0" algn="ctr">
                        <a:lnSpc>
                          <a:spcPts val="8497"/>
                        </a:lnSpc>
                        <a:spcBef>
                          <a:spcPct val="0"/>
                        </a:spcBef>
                        <a:defRPr/>
                      </a:pPr>
                      <a:r>
                        <a:rPr lang="en-US" sz="6069">
                          <a:solidFill>
                            <a:srgbClr val="000000"/>
                          </a:solidFill>
                          <a:latin typeface="Alice Bold"/>
                          <a:ea typeface="Alice Bold"/>
                          <a:cs typeface="Alice Bold"/>
                          <a:sym typeface="Alice Bold"/>
                        </a:rPr>
                        <a:t>16</a:t>
                      </a:r>
                      <a:endParaRPr lang="en-US" sz="1100"/>
                    </a:p>
                  </a:txBody>
                  <a:tcPr marL="15538" marR="15538" marT="15538" marB="15538" anchor="ctr">
                    <a:lnL w="19050" cap="flat" cmpd="sng" algn="ctr">
                      <a:solidFill>
                        <a:srgbClr val="A100FF"/>
                      </a:solidFill>
                      <a:prstDash val="solid"/>
                      <a:round/>
                      <a:headEnd type="none" w="med" len="med"/>
                      <a:tailEnd type="none" w="med" len="med"/>
                    </a:lnL>
                    <a:lnR w="19050" cap="flat" cmpd="sng" algn="ctr">
                      <a:solidFill>
                        <a:srgbClr val="A100FF"/>
                      </a:solidFill>
                      <a:prstDash val="solid"/>
                      <a:round/>
                      <a:headEnd type="none" w="med" len="med"/>
                      <a:tailEnd type="none" w="med" len="med"/>
                    </a:lnR>
                    <a:lnT w="19050" cap="flat" cmpd="sng" algn="ctr">
                      <a:solidFill>
                        <a:srgbClr val="A100FF"/>
                      </a:solidFill>
                      <a:prstDash val="solid"/>
                      <a:round/>
                      <a:headEnd type="none" w="med" len="med"/>
                      <a:tailEnd type="none" w="med" len="med"/>
                    </a:lnT>
                    <a:lnB w="19050" cap="flat" cmpd="sng" algn="ctr">
                      <a:solidFill>
                        <a:srgbClr val="A100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5" name="Table 15"/>
          <p:cNvGraphicFramePr>
            <a:graphicFrameLocks noGrp="1"/>
          </p:cNvGraphicFramePr>
          <p:nvPr/>
        </p:nvGraphicFramePr>
        <p:xfrm>
          <a:off x="5430995" y="5257791"/>
          <a:ext cx="6907730" cy="493991"/>
        </p:xfrm>
        <a:graphic>
          <a:graphicData uri="http://schemas.openxmlformats.org/drawingml/2006/table">
            <a:tbl>
              <a:tblPr/>
              <a:tblGrid>
                <a:gridCol w="6907730">
                  <a:extLst>
                    <a:ext uri="{9D8B030D-6E8A-4147-A177-3AD203B41FA5}">
                      <a16:colId xmlns:a16="http://schemas.microsoft.com/office/drawing/2014/main" val="20000"/>
                    </a:ext>
                  </a:extLst>
                </a:gridCol>
              </a:tblGrid>
              <a:tr h="426707">
                <a:tc>
                  <a:txBody>
                    <a:bodyPr/>
                    <a:lstStyle/>
                    <a:p>
                      <a:pPr marL="0" lvl="0" indent="0" algn="ctr">
                        <a:lnSpc>
                          <a:spcPts val="3877"/>
                        </a:lnSpc>
                        <a:spcBef>
                          <a:spcPct val="0"/>
                        </a:spcBef>
                        <a:defRPr/>
                      </a:pPr>
                      <a:r>
                        <a:rPr lang="en-US" sz="2769">
                          <a:solidFill>
                            <a:srgbClr val="000000"/>
                          </a:solidFill>
                          <a:latin typeface="Alice"/>
                          <a:ea typeface="Alice"/>
                          <a:cs typeface="Alice"/>
                          <a:sym typeface="Alice"/>
                        </a:rPr>
                        <a:t>CATEGORY WITH HIGHEST SCORE</a:t>
                      </a:r>
                      <a:endParaRPr lang="en-US" sz="1100"/>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6" name="Table 16"/>
          <p:cNvGraphicFramePr>
            <a:graphicFrameLocks noGrp="1"/>
          </p:cNvGraphicFramePr>
          <p:nvPr/>
        </p:nvGraphicFramePr>
        <p:xfrm>
          <a:off x="7723954" y="3867150"/>
          <a:ext cx="1404054" cy="1276350"/>
        </p:xfrm>
        <a:graphic>
          <a:graphicData uri="http://schemas.openxmlformats.org/drawingml/2006/table">
            <a:tbl>
              <a:tblPr/>
              <a:tblGrid>
                <a:gridCol w="1404054">
                  <a:extLst>
                    <a:ext uri="{9D8B030D-6E8A-4147-A177-3AD203B41FA5}">
                      <a16:colId xmlns:a16="http://schemas.microsoft.com/office/drawing/2014/main" val="20000"/>
                    </a:ext>
                  </a:extLst>
                </a:gridCol>
              </a:tblGrid>
              <a:tr h="1276350">
                <a:tc>
                  <a:txBody>
                    <a:bodyPr/>
                    <a:lstStyle/>
                    <a:p>
                      <a:pPr marL="0" lvl="0" indent="0" algn="ctr">
                        <a:lnSpc>
                          <a:spcPts val="9057"/>
                        </a:lnSpc>
                        <a:spcBef>
                          <a:spcPct val="0"/>
                        </a:spcBef>
                        <a:defRPr/>
                      </a:pPr>
                      <a:r>
                        <a:rPr lang="en-US" sz="6469">
                          <a:solidFill>
                            <a:srgbClr val="000000"/>
                          </a:solidFill>
                          <a:latin typeface="Alice Bold"/>
                          <a:ea typeface="Alice Bold"/>
                          <a:cs typeface="Alice Bold"/>
                          <a:sym typeface="Alice Bold"/>
                        </a:rPr>
                        <a:t>75K</a:t>
                      </a:r>
                      <a:endParaRPr lang="en-US" sz="1100"/>
                    </a:p>
                  </a:txBody>
                  <a:tcPr marL="15538" marR="15538" marT="15538" marB="15538" anchor="ctr">
                    <a:lnL w="19050" cap="flat" cmpd="sng" algn="ctr">
                      <a:solidFill>
                        <a:srgbClr val="A100FF"/>
                      </a:solidFill>
                      <a:prstDash val="solid"/>
                      <a:round/>
                      <a:headEnd type="none" w="med" len="med"/>
                      <a:tailEnd type="none" w="med" len="med"/>
                    </a:lnL>
                    <a:lnR w="19050" cap="flat" cmpd="sng" algn="ctr">
                      <a:solidFill>
                        <a:srgbClr val="A100FF"/>
                      </a:solidFill>
                      <a:prstDash val="solid"/>
                      <a:round/>
                      <a:headEnd type="none" w="med" len="med"/>
                      <a:tailEnd type="none" w="med" len="med"/>
                    </a:lnR>
                    <a:lnT w="19050" cap="flat" cmpd="sng" algn="ctr">
                      <a:solidFill>
                        <a:srgbClr val="A100FF"/>
                      </a:solidFill>
                      <a:prstDash val="solid"/>
                      <a:round/>
                      <a:headEnd type="none" w="med" len="med"/>
                      <a:tailEnd type="none" w="med" len="med"/>
                    </a:lnT>
                    <a:lnB w="19050" cap="flat" cmpd="sng" algn="ctr">
                      <a:solidFill>
                        <a:srgbClr val="A100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7" name="Table 17"/>
          <p:cNvGraphicFramePr>
            <a:graphicFrameLocks noGrp="1"/>
          </p:cNvGraphicFramePr>
          <p:nvPr/>
        </p:nvGraphicFramePr>
        <p:xfrm>
          <a:off x="7121688" y="5687182"/>
          <a:ext cx="3273209" cy="793127"/>
        </p:xfrm>
        <a:graphic>
          <a:graphicData uri="http://schemas.openxmlformats.org/drawingml/2006/table">
            <a:tbl>
              <a:tblPr/>
              <a:tblGrid>
                <a:gridCol w="3273209">
                  <a:extLst>
                    <a:ext uri="{9D8B030D-6E8A-4147-A177-3AD203B41FA5}">
                      <a16:colId xmlns:a16="http://schemas.microsoft.com/office/drawing/2014/main" val="20000"/>
                    </a:ext>
                  </a:extLst>
                </a:gridCol>
              </a:tblGrid>
              <a:tr h="793127">
                <a:tc>
                  <a:txBody>
                    <a:bodyPr/>
                    <a:lstStyle/>
                    <a:p>
                      <a:pPr marL="0" lvl="0" indent="0" algn="ctr">
                        <a:lnSpc>
                          <a:spcPts val="5277"/>
                        </a:lnSpc>
                        <a:spcBef>
                          <a:spcPct val="0"/>
                        </a:spcBef>
                        <a:defRPr/>
                      </a:pPr>
                      <a:r>
                        <a:rPr lang="en-US" sz="3769">
                          <a:solidFill>
                            <a:srgbClr val="A100FF"/>
                          </a:solidFill>
                          <a:latin typeface="Alice Bold"/>
                          <a:ea typeface="Alice Bold"/>
                          <a:cs typeface="Alice Bold"/>
                          <a:sym typeface="Alice Bold"/>
                        </a:rPr>
                        <a:t>ANIMAL</a:t>
                      </a:r>
                      <a:endParaRPr lang="en-US" sz="1100"/>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8" name="Table 18"/>
          <p:cNvGraphicFramePr>
            <a:graphicFrameLocks noGrp="1"/>
          </p:cNvGraphicFramePr>
          <p:nvPr/>
        </p:nvGraphicFramePr>
        <p:xfrm>
          <a:off x="10863157" y="5838816"/>
          <a:ext cx="6907730" cy="493991"/>
        </p:xfrm>
        <a:graphic>
          <a:graphicData uri="http://schemas.openxmlformats.org/drawingml/2006/table">
            <a:tbl>
              <a:tblPr/>
              <a:tblGrid>
                <a:gridCol w="6907730">
                  <a:extLst>
                    <a:ext uri="{9D8B030D-6E8A-4147-A177-3AD203B41FA5}">
                      <a16:colId xmlns:a16="http://schemas.microsoft.com/office/drawing/2014/main" val="20000"/>
                    </a:ext>
                  </a:extLst>
                </a:gridCol>
              </a:tblGrid>
              <a:tr h="426707">
                <a:tc>
                  <a:txBody>
                    <a:bodyPr/>
                    <a:lstStyle/>
                    <a:p>
                      <a:pPr marL="0" lvl="0" indent="0" algn="ctr">
                        <a:lnSpc>
                          <a:spcPts val="3877"/>
                        </a:lnSpc>
                        <a:spcBef>
                          <a:spcPct val="0"/>
                        </a:spcBef>
                        <a:defRPr/>
                      </a:pPr>
                      <a:r>
                        <a:rPr lang="en-US" sz="2769">
                          <a:solidFill>
                            <a:srgbClr val="000000"/>
                          </a:solidFill>
                          <a:latin typeface="Alice"/>
                          <a:ea typeface="Alice"/>
                          <a:cs typeface="Alice"/>
                          <a:sym typeface="Alice"/>
                        </a:rPr>
                        <a:t>WITH MOST NUMBER OF POSTS</a:t>
                      </a:r>
                      <a:endParaRPr lang="en-US" sz="1100"/>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9" name="Table 19"/>
          <p:cNvGraphicFramePr>
            <a:graphicFrameLocks noGrp="1"/>
          </p:cNvGraphicFramePr>
          <p:nvPr/>
        </p:nvGraphicFramePr>
        <p:xfrm>
          <a:off x="13122113" y="4508653"/>
          <a:ext cx="1404054" cy="1269694"/>
        </p:xfrm>
        <a:graphic>
          <a:graphicData uri="http://schemas.openxmlformats.org/drawingml/2006/table">
            <a:tbl>
              <a:tblPr/>
              <a:tblGrid>
                <a:gridCol w="1404054">
                  <a:extLst>
                    <a:ext uri="{9D8B030D-6E8A-4147-A177-3AD203B41FA5}">
                      <a16:colId xmlns:a16="http://schemas.microsoft.com/office/drawing/2014/main" val="20000"/>
                    </a:ext>
                  </a:extLst>
                </a:gridCol>
              </a:tblGrid>
              <a:tr h="1269694">
                <a:tc>
                  <a:txBody>
                    <a:bodyPr/>
                    <a:lstStyle/>
                    <a:p>
                      <a:pPr marL="0" lvl="0" indent="0" algn="ctr">
                        <a:lnSpc>
                          <a:spcPts val="6397"/>
                        </a:lnSpc>
                        <a:spcBef>
                          <a:spcPct val="0"/>
                        </a:spcBef>
                        <a:defRPr/>
                      </a:pPr>
                      <a:r>
                        <a:rPr lang="en-US" sz="4569">
                          <a:solidFill>
                            <a:srgbClr val="000000"/>
                          </a:solidFill>
                          <a:latin typeface="Alice Bold"/>
                          <a:ea typeface="Alice Bold"/>
                          <a:cs typeface="Alice Bold"/>
                          <a:sym typeface="Alice Bold"/>
                        </a:rPr>
                        <a:t>MAY</a:t>
                      </a:r>
                      <a:endParaRPr lang="en-US" sz="1100"/>
                    </a:p>
                  </a:txBody>
                  <a:tcPr marL="15538" marR="15538" marT="15538" marB="15538" anchor="ctr">
                    <a:lnL w="19050" cap="flat" cmpd="sng" algn="ctr">
                      <a:solidFill>
                        <a:srgbClr val="A100FF"/>
                      </a:solidFill>
                      <a:prstDash val="solid"/>
                      <a:round/>
                      <a:headEnd type="none" w="med" len="med"/>
                      <a:tailEnd type="none" w="med" len="med"/>
                    </a:lnL>
                    <a:lnR w="19050" cap="flat" cmpd="sng" algn="ctr">
                      <a:solidFill>
                        <a:srgbClr val="A100FF"/>
                      </a:solidFill>
                      <a:prstDash val="solid"/>
                      <a:round/>
                      <a:headEnd type="none" w="med" len="med"/>
                      <a:tailEnd type="none" w="med" len="med"/>
                    </a:lnR>
                    <a:lnT w="19050" cap="flat" cmpd="sng" algn="ctr">
                      <a:solidFill>
                        <a:srgbClr val="A100FF"/>
                      </a:solidFill>
                      <a:prstDash val="solid"/>
                      <a:round/>
                      <a:headEnd type="none" w="med" len="med"/>
                      <a:tailEnd type="none" w="med" len="med"/>
                    </a:lnT>
                    <a:lnB w="19050" cap="flat" cmpd="sng" algn="ctr">
                      <a:solidFill>
                        <a:srgbClr val="A100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26478" y="962577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3" name="Freeform 3"/>
          <p:cNvSpPr/>
          <p:nvPr/>
        </p:nvSpPr>
        <p:spPr>
          <a:xfrm>
            <a:off x="10712333" y="962577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4" name="Freeform 4"/>
          <p:cNvSpPr/>
          <p:nvPr/>
        </p:nvSpPr>
        <p:spPr>
          <a:xfrm>
            <a:off x="8198188" y="962577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5" name="Freeform 5"/>
          <p:cNvSpPr/>
          <p:nvPr/>
        </p:nvSpPr>
        <p:spPr>
          <a:xfrm>
            <a:off x="15740623" y="962577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6" name="Freeform 6"/>
          <p:cNvSpPr/>
          <p:nvPr/>
        </p:nvSpPr>
        <p:spPr>
          <a:xfrm>
            <a:off x="5684042" y="962577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7" name="Freeform 7"/>
          <p:cNvSpPr/>
          <p:nvPr/>
        </p:nvSpPr>
        <p:spPr>
          <a:xfrm>
            <a:off x="3169897" y="962577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8" name="Freeform 8"/>
          <p:cNvSpPr/>
          <p:nvPr/>
        </p:nvSpPr>
        <p:spPr>
          <a:xfrm>
            <a:off x="555213"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grpSp>
        <p:nvGrpSpPr>
          <p:cNvPr id="9" name="Group 9"/>
          <p:cNvGrpSpPr/>
          <p:nvPr/>
        </p:nvGrpSpPr>
        <p:grpSpPr>
          <a:xfrm rot="1153642">
            <a:off x="1398347" y="9193174"/>
            <a:ext cx="3062454" cy="3062454"/>
            <a:chOff x="0" y="0"/>
            <a:chExt cx="4083272" cy="4083272"/>
          </a:xfrm>
        </p:grpSpPr>
        <p:sp>
          <p:nvSpPr>
            <p:cNvPr id="10" name="Freeform 10"/>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11" name="Freeform 11"/>
          <p:cNvSpPr/>
          <p:nvPr/>
        </p:nvSpPr>
        <p:spPr>
          <a:xfrm rot="1153642">
            <a:off x="1042542" y="8743238"/>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5">
              <a:extLst>
                <a:ext uri="{96DAC541-7B7A-43D3-8B79-37D633B846F1}">
                  <asvg:svgBlip xmlns:asvg="http://schemas.microsoft.com/office/drawing/2016/SVG/main" r:embed="rId6"/>
                </a:ext>
              </a:extLst>
            </a:blip>
            <a:stretch>
              <a:fillRect r="-224" b="-322"/>
            </a:stretch>
          </a:blipFill>
        </p:spPr>
      </p:sp>
      <p:sp>
        <p:nvSpPr>
          <p:cNvPr id="12" name="Freeform 12"/>
          <p:cNvSpPr/>
          <p:nvPr/>
        </p:nvSpPr>
        <p:spPr>
          <a:xfrm>
            <a:off x="13193347" y="-854616"/>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3" name="Freeform 13"/>
          <p:cNvSpPr/>
          <p:nvPr/>
        </p:nvSpPr>
        <p:spPr>
          <a:xfrm>
            <a:off x="10679203" y="-854616"/>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4" name="Freeform 14"/>
          <p:cNvSpPr/>
          <p:nvPr/>
        </p:nvSpPr>
        <p:spPr>
          <a:xfrm>
            <a:off x="8165057" y="-854616"/>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5" name="Freeform 15"/>
          <p:cNvSpPr/>
          <p:nvPr/>
        </p:nvSpPr>
        <p:spPr>
          <a:xfrm>
            <a:off x="15707493" y="-854616"/>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6" name="Freeform 16"/>
          <p:cNvSpPr/>
          <p:nvPr/>
        </p:nvSpPr>
        <p:spPr>
          <a:xfrm>
            <a:off x="5650911" y="-854616"/>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7" name="Freeform 17"/>
          <p:cNvSpPr/>
          <p:nvPr/>
        </p:nvSpPr>
        <p:spPr>
          <a:xfrm>
            <a:off x="3136766" y="-854616"/>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8" name="Freeform 18"/>
          <p:cNvSpPr/>
          <p:nvPr/>
        </p:nvSpPr>
        <p:spPr>
          <a:xfrm>
            <a:off x="622620" y="-854616"/>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grpSp>
        <p:nvGrpSpPr>
          <p:cNvPr id="19" name="Group 19"/>
          <p:cNvGrpSpPr/>
          <p:nvPr/>
        </p:nvGrpSpPr>
        <p:grpSpPr>
          <a:xfrm>
            <a:off x="0" y="0"/>
            <a:ext cx="2386482" cy="10287000"/>
            <a:chOff x="0" y="0"/>
            <a:chExt cx="3181976" cy="13716000"/>
          </a:xfrm>
        </p:grpSpPr>
        <p:sp>
          <p:nvSpPr>
            <p:cNvPr id="20" name="Freeform 20"/>
            <p:cNvSpPr/>
            <p:nvPr/>
          </p:nvSpPr>
          <p:spPr>
            <a:xfrm>
              <a:off x="0" y="0"/>
              <a:ext cx="3181985" cy="13716000"/>
            </a:xfrm>
            <a:custGeom>
              <a:avLst/>
              <a:gdLst/>
              <a:ahLst/>
              <a:cxnLst/>
              <a:rect l="l" t="t" r="r" b="b"/>
              <a:pathLst>
                <a:path w="3181985" h="13716000">
                  <a:moveTo>
                    <a:pt x="0" y="0"/>
                  </a:moveTo>
                  <a:lnTo>
                    <a:pt x="3181985" y="0"/>
                  </a:lnTo>
                  <a:lnTo>
                    <a:pt x="3181985" y="13716000"/>
                  </a:lnTo>
                  <a:lnTo>
                    <a:pt x="0" y="13716000"/>
                  </a:lnTo>
                  <a:close/>
                </a:path>
              </a:pathLst>
            </a:custGeom>
            <a:gradFill rotWithShape="1">
              <a:gsLst>
                <a:gs pos="0">
                  <a:srgbClr val="004AAD">
                    <a:alpha val="100000"/>
                  </a:srgbClr>
                </a:gs>
                <a:gs pos="100000">
                  <a:srgbClr val="CB6CE6">
                    <a:alpha val="100000"/>
                  </a:srgbClr>
                </a:gs>
              </a:gsLst>
              <a:lin ang="0"/>
            </a:gradFill>
          </p:spPr>
        </p:sp>
      </p:grpSp>
      <p:grpSp>
        <p:nvGrpSpPr>
          <p:cNvPr id="21" name="Group 21"/>
          <p:cNvGrpSpPr/>
          <p:nvPr/>
        </p:nvGrpSpPr>
        <p:grpSpPr>
          <a:xfrm>
            <a:off x="16998300" y="-1377303"/>
            <a:ext cx="3062454" cy="3062454"/>
            <a:chOff x="0" y="0"/>
            <a:chExt cx="4083272" cy="4083272"/>
          </a:xfrm>
        </p:grpSpPr>
        <p:sp>
          <p:nvSpPr>
            <p:cNvPr id="22" name="Freeform 22"/>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23" name="Freeform 23"/>
          <p:cNvSpPr/>
          <p:nvPr/>
        </p:nvSpPr>
        <p:spPr>
          <a:xfrm>
            <a:off x="16515246" y="-1685151"/>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5">
              <a:extLst>
                <a:ext uri="{96DAC541-7B7A-43D3-8B79-37D633B846F1}">
                  <asvg:svgBlip xmlns:asvg="http://schemas.microsoft.com/office/drawing/2016/SVG/main" r:embed="rId6"/>
                </a:ext>
              </a:extLst>
            </a:blip>
            <a:stretch>
              <a:fillRect r="-224" b="-322"/>
            </a:stretch>
          </a:blipFill>
        </p:spPr>
      </p:sp>
      <p:graphicFrame>
        <p:nvGraphicFramePr>
          <p:cNvPr id="24" name="Table 24"/>
          <p:cNvGraphicFramePr>
            <a:graphicFrameLocks noGrp="1"/>
          </p:cNvGraphicFramePr>
          <p:nvPr/>
        </p:nvGraphicFramePr>
        <p:xfrm>
          <a:off x="4069144" y="8222301"/>
          <a:ext cx="13379069" cy="1438275"/>
        </p:xfrm>
        <a:graphic>
          <a:graphicData uri="http://schemas.openxmlformats.org/drawingml/2006/table">
            <a:tbl>
              <a:tblPr/>
              <a:tblGrid>
                <a:gridCol w="13379069">
                  <a:extLst>
                    <a:ext uri="{9D8B030D-6E8A-4147-A177-3AD203B41FA5}">
                      <a16:colId xmlns:a16="http://schemas.microsoft.com/office/drawing/2014/main" val="20000"/>
                    </a:ext>
                  </a:extLst>
                </a:gridCol>
              </a:tblGrid>
              <a:tr h="1438275">
                <a:tc>
                  <a:txBody>
                    <a:bodyPr/>
                    <a:lstStyle/>
                    <a:p>
                      <a:pPr marL="0" lvl="0" indent="0" algn="l">
                        <a:lnSpc>
                          <a:spcPts val="3318"/>
                        </a:lnSpc>
                        <a:spcBef>
                          <a:spcPct val="0"/>
                        </a:spcBef>
                        <a:defRPr/>
                      </a:pPr>
                      <a:r>
                        <a:rPr lang="en-US" sz="2370">
                          <a:solidFill>
                            <a:srgbClr val="000000"/>
                          </a:solidFill>
                          <a:latin typeface="Abstracted Dream 剣は夢の如し"/>
                          <a:ea typeface="Abstracted Dream 剣は夢の如し"/>
                          <a:cs typeface="Abstracted Dream 剣は夢の如し"/>
                          <a:sym typeface="Abstracted Dream 剣は夢の如し"/>
                        </a:rPr>
                        <a:t>THE TOP FIVE CONTENT CATEGORIES BY USER ENGAGEMENT ARE ANIMALS (74,965 POSTS), SCIENCE (71,168 POSTS), HEALTHY EATING (69,339 POSTS), TECHNOLOGY (68,738 POSTS), AND FOOD (66.676 POSTS). THESE CATEGORIES PRESENT KEY OPPORTUNITIES FOR TARGETED CONTENT CAMPAIGNS TO BOOST ENGAGEMENT.</a:t>
                      </a:r>
                      <a:endParaRPr lang="en-US" sz="1100"/>
                    </a:p>
                  </a:txBody>
                  <a:tcPr marL="15538" marR="15538" marT="15538" marB="1553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5" name="Freeform 25"/>
          <p:cNvSpPr/>
          <p:nvPr/>
        </p:nvSpPr>
        <p:spPr>
          <a:xfrm>
            <a:off x="3848806" y="1312360"/>
            <a:ext cx="12284364" cy="7012212"/>
          </a:xfrm>
          <a:custGeom>
            <a:avLst/>
            <a:gdLst/>
            <a:ahLst/>
            <a:cxnLst/>
            <a:rect l="l" t="t" r="r" b="b"/>
            <a:pathLst>
              <a:path w="12284364" h="7012212">
                <a:moveTo>
                  <a:pt x="0" y="0"/>
                </a:moveTo>
                <a:lnTo>
                  <a:pt x="12284365" y="0"/>
                </a:lnTo>
                <a:lnTo>
                  <a:pt x="12284365" y="7012213"/>
                </a:lnTo>
                <a:lnTo>
                  <a:pt x="0" y="7012213"/>
                </a:lnTo>
                <a:lnTo>
                  <a:pt x="0" y="0"/>
                </a:lnTo>
                <a:close/>
              </a:path>
            </a:pathLst>
          </a:custGeom>
          <a:blipFill>
            <a:blip r:embed="rId7"/>
            <a:stretch>
              <a:fillRect t="-4197" b="-913"/>
            </a:stretch>
          </a:blipFill>
        </p:spPr>
      </p:sp>
      <p:sp>
        <p:nvSpPr>
          <p:cNvPr id="26" name="Freeform 26"/>
          <p:cNvSpPr/>
          <p:nvPr/>
        </p:nvSpPr>
        <p:spPr>
          <a:xfrm>
            <a:off x="13722997" y="1252344"/>
            <a:ext cx="3536303" cy="3393987"/>
          </a:xfrm>
          <a:custGeom>
            <a:avLst/>
            <a:gdLst/>
            <a:ahLst/>
            <a:cxnLst/>
            <a:rect l="l" t="t" r="r" b="b"/>
            <a:pathLst>
              <a:path w="3536303" h="3393987">
                <a:moveTo>
                  <a:pt x="0" y="0"/>
                </a:moveTo>
                <a:lnTo>
                  <a:pt x="3536303" y="0"/>
                </a:lnTo>
                <a:lnTo>
                  <a:pt x="3536303" y="3393987"/>
                </a:lnTo>
                <a:lnTo>
                  <a:pt x="0" y="3393987"/>
                </a:lnTo>
                <a:lnTo>
                  <a:pt x="0" y="0"/>
                </a:lnTo>
                <a:close/>
              </a:path>
            </a:pathLst>
          </a:custGeom>
          <a:blipFill>
            <a:blip r:embed="rId8"/>
            <a:stretch>
              <a:fillRect t="-3051" b="-3036"/>
            </a:stretch>
          </a:blipFill>
        </p:spPr>
      </p:sp>
      <p:sp>
        <p:nvSpPr>
          <p:cNvPr id="27" name="TextBox 27"/>
          <p:cNvSpPr txBox="1"/>
          <p:nvPr/>
        </p:nvSpPr>
        <p:spPr>
          <a:xfrm rot="5400000">
            <a:off x="16322890" y="2755662"/>
            <a:ext cx="2260168" cy="387350"/>
          </a:xfrm>
          <a:prstGeom prst="rect">
            <a:avLst/>
          </a:prstGeom>
        </p:spPr>
        <p:txBody>
          <a:bodyPr lIns="0" tIns="0" rIns="0" bIns="0" rtlCol="0" anchor="t">
            <a:spAutoFit/>
          </a:bodyPr>
          <a:lstStyle/>
          <a:p>
            <a:pPr algn="ctr">
              <a:lnSpc>
                <a:spcPts val="2949"/>
              </a:lnSpc>
            </a:pPr>
            <a:r>
              <a:rPr lang="en-US" sz="2499" spc="142">
                <a:solidFill>
                  <a:srgbClr val="8555D9"/>
                </a:solidFill>
                <a:latin typeface="Alice Bold"/>
                <a:ea typeface="Alice Bold"/>
                <a:cs typeface="Alice Bold"/>
                <a:sym typeface="Alice Bold"/>
              </a:rPr>
              <a:t>Popularity %</a:t>
            </a:r>
          </a:p>
        </p:txBody>
      </p:sp>
      <p:sp>
        <p:nvSpPr>
          <p:cNvPr id="28" name="TextBox 28"/>
          <p:cNvSpPr txBox="1"/>
          <p:nvPr/>
        </p:nvSpPr>
        <p:spPr>
          <a:xfrm rot="-5400000">
            <a:off x="2568438" y="4542098"/>
            <a:ext cx="2700843" cy="300570"/>
          </a:xfrm>
          <a:prstGeom prst="rect">
            <a:avLst/>
          </a:prstGeom>
        </p:spPr>
        <p:txBody>
          <a:bodyPr lIns="0" tIns="0" rIns="0" bIns="0" rtlCol="0" anchor="t">
            <a:spAutoFit/>
          </a:bodyPr>
          <a:lstStyle/>
          <a:p>
            <a:pPr algn="ctr">
              <a:lnSpc>
                <a:spcPts val="2460"/>
              </a:lnSpc>
            </a:pPr>
            <a:r>
              <a:rPr lang="en-US" sz="2084" b="1" spc="283">
                <a:solidFill>
                  <a:srgbClr val="000000"/>
                </a:solidFill>
                <a:latin typeface="Inter Bold"/>
                <a:ea typeface="Inter Bold"/>
                <a:cs typeface="Inter Bold"/>
                <a:sym typeface="Inter Bold"/>
              </a:rPr>
              <a:t>&lt;--- SUM ---&gt;</a:t>
            </a:r>
          </a:p>
        </p:txBody>
      </p:sp>
      <p:sp>
        <p:nvSpPr>
          <p:cNvPr id="29" name="TextBox 29"/>
          <p:cNvSpPr txBox="1"/>
          <p:nvPr/>
        </p:nvSpPr>
        <p:spPr>
          <a:xfrm>
            <a:off x="3225523" y="7207712"/>
            <a:ext cx="2113276" cy="363607"/>
          </a:xfrm>
          <a:prstGeom prst="rect">
            <a:avLst/>
          </a:prstGeom>
        </p:spPr>
        <p:txBody>
          <a:bodyPr lIns="0" tIns="0" rIns="0" bIns="0" rtlCol="0" anchor="t">
            <a:spAutoFit/>
          </a:bodyPr>
          <a:lstStyle/>
          <a:p>
            <a:pPr algn="ctr">
              <a:lnSpc>
                <a:spcPts val="3058"/>
              </a:lnSpc>
            </a:pPr>
            <a:r>
              <a:rPr lang="en-US" sz="2184" b="1" spc="52">
                <a:solidFill>
                  <a:srgbClr val="000000"/>
                </a:solidFill>
                <a:latin typeface="Inter Bold"/>
                <a:ea typeface="Inter Bold"/>
                <a:cs typeface="Inter Bold"/>
                <a:sym typeface="Inter Bold"/>
              </a:rPr>
              <a:t>Categories--&gt;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25940" y="9490985"/>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3" name="Freeform 3"/>
          <p:cNvSpPr/>
          <p:nvPr/>
        </p:nvSpPr>
        <p:spPr>
          <a:xfrm>
            <a:off x="10611795"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4" name="Freeform 4"/>
          <p:cNvSpPr/>
          <p:nvPr/>
        </p:nvSpPr>
        <p:spPr>
          <a:xfrm>
            <a:off x="8097650" y="9490985"/>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5" name="Freeform 5"/>
          <p:cNvSpPr/>
          <p:nvPr/>
        </p:nvSpPr>
        <p:spPr>
          <a:xfrm>
            <a:off x="15640085"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6" name="Freeform 6"/>
          <p:cNvSpPr/>
          <p:nvPr/>
        </p:nvSpPr>
        <p:spPr>
          <a:xfrm>
            <a:off x="5583504"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7" name="Freeform 7"/>
          <p:cNvSpPr/>
          <p:nvPr/>
        </p:nvSpPr>
        <p:spPr>
          <a:xfrm>
            <a:off x="3069359" y="9490985"/>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8" name="Freeform 8"/>
          <p:cNvSpPr/>
          <p:nvPr/>
        </p:nvSpPr>
        <p:spPr>
          <a:xfrm>
            <a:off x="555213" y="9490985"/>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grpSp>
        <p:nvGrpSpPr>
          <p:cNvPr id="9" name="Group 9"/>
          <p:cNvGrpSpPr/>
          <p:nvPr/>
        </p:nvGrpSpPr>
        <p:grpSpPr>
          <a:xfrm rot="1153642">
            <a:off x="1398347" y="9193174"/>
            <a:ext cx="3062454" cy="3062454"/>
            <a:chOff x="0" y="0"/>
            <a:chExt cx="4083272" cy="4083272"/>
          </a:xfrm>
        </p:grpSpPr>
        <p:sp>
          <p:nvSpPr>
            <p:cNvPr id="10" name="Freeform 10"/>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11" name="Freeform 11"/>
          <p:cNvSpPr/>
          <p:nvPr/>
        </p:nvSpPr>
        <p:spPr>
          <a:xfrm rot="1153642">
            <a:off x="1042542" y="8743238"/>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5">
              <a:extLst>
                <a:ext uri="{96DAC541-7B7A-43D3-8B79-37D633B846F1}">
                  <asvg:svgBlip xmlns:asvg="http://schemas.microsoft.com/office/drawing/2016/SVG/main" r:embed="rId6"/>
                </a:ext>
              </a:extLst>
            </a:blip>
            <a:stretch>
              <a:fillRect r="-224" b="-322"/>
            </a:stretch>
          </a:blipFill>
        </p:spPr>
      </p:sp>
      <p:sp>
        <p:nvSpPr>
          <p:cNvPr id="12" name="Freeform 12"/>
          <p:cNvSpPr/>
          <p:nvPr/>
        </p:nvSpPr>
        <p:spPr>
          <a:xfrm>
            <a:off x="13226479" y="-123538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3" name="Freeform 13"/>
          <p:cNvSpPr/>
          <p:nvPr/>
        </p:nvSpPr>
        <p:spPr>
          <a:xfrm>
            <a:off x="10712334"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4" name="Freeform 14"/>
          <p:cNvSpPr/>
          <p:nvPr/>
        </p:nvSpPr>
        <p:spPr>
          <a:xfrm>
            <a:off x="8198189" y="-123538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5" name="Freeform 15"/>
          <p:cNvSpPr/>
          <p:nvPr/>
        </p:nvSpPr>
        <p:spPr>
          <a:xfrm>
            <a:off x="15740624"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6" name="Freeform 16"/>
          <p:cNvSpPr/>
          <p:nvPr/>
        </p:nvSpPr>
        <p:spPr>
          <a:xfrm>
            <a:off x="5684043"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7" name="Freeform 17"/>
          <p:cNvSpPr/>
          <p:nvPr/>
        </p:nvSpPr>
        <p:spPr>
          <a:xfrm>
            <a:off x="3169898" y="-1235382"/>
            <a:ext cx="2168903" cy="2017079"/>
          </a:xfrm>
          <a:custGeom>
            <a:avLst/>
            <a:gdLst/>
            <a:ahLst/>
            <a:cxnLst/>
            <a:rect l="l" t="t" r="r" b="b"/>
            <a:pathLst>
              <a:path w="2168903" h="2017079">
                <a:moveTo>
                  <a:pt x="0" y="0"/>
                </a:moveTo>
                <a:lnTo>
                  <a:pt x="2168902" y="0"/>
                </a:lnTo>
                <a:lnTo>
                  <a:pt x="2168902"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sp>
        <p:nvSpPr>
          <p:cNvPr id="18" name="Freeform 18"/>
          <p:cNvSpPr/>
          <p:nvPr/>
        </p:nvSpPr>
        <p:spPr>
          <a:xfrm>
            <a:off x="655752" y="-1235382"/>
            <a:ext cx="2168903" cy="2017079"/>
          </a:xfrm>
          <a:custGeom>
            <a:avLst/>
            <a:gdLst/>
            <a:ahLst/>
            <a:cxnLst/>
            <a:rect l="l" t="t" r="r" b="b"/>
            <a:pathLst>
              <a:path w="2168903" h="2017079">
                <a:moveTo>
                  <a:pt x="0" y="0"/>
                </a:moveTo>
                <a:lnTo>
                  <a:pt x="2168903" y="0"/>
                </a:lnTo>
                <a:lnTo>
                  <a:pt x="2168903" y="2017079"/>
                </a:lnTo>
                <a:lnTo>
                  <a:pt x="0" y="2017079"/>
                </a:lnTo>
                <a:lnTo>
                  <a:pt x="0" y="0"/>
                </a:lnTo>
                <a:close/>
              </a:path>
            </a:pathLst>
          </a:custGeom>
          <a:blipFill>
            <a:blip r:embed="rId3">
              <a:alphaModFix amt="80000"/>
              <a:extLst>
                <a:ext uri="{96DAC541-7B7A-43D3-8B79-37D633B846F1}">
                  <asvg:svgBlip xmlns:asvg="http://schemas.microsoft.com/office/drawing/2016/SVG/main" r:embed="rId4"/>
                </a:ext>
              </a:extLst>
            </a:blip>
            <a:stretch>
              <a:fillRect b="-452"/>
            </a:stretch>
          </a:blipFill>
        </p:spPr>
      </p:sp>
      <p:grpSp>
        <p:nvGrpSpPr>
          <p:cNvPr id="19" name="Group 19"/>
          <p:cNvGrpSpPr/>
          <p:nvPr/>
        </p:nvGrpSpPr>
        <p:grpSpPr>
          <a:xfrm>
            <a:off x="0" y="0"/>
            <a:ext cx="2386482" cy="10287000"/>
            <a:chOff x="0" y="0"/>
            <a:chExt cx="3181976" cy="13716000"/>
          </a:xfrm>
        </p:grpSpPr>
        <p:sp>
          <p:nvSpPr>
            <p:cNvPr id="20" name="Freeform 20"/>
            <p:cNvSpPr/>
            <p:nvPr/>
          </p:nvSpPr>
          <p:spPr>
            <a:xfrm>
              <a:off x="0" y="0"/>
              <a:ext cx="3181985" cy="13716000"/>
            </a:xfrm>
            <a:custGeom>
              <a:avLst/>
              <a:gdLst/>
              <a:ahLst/>
              <a:cxnLst/>
              <a:rect l="l" t="t" r="r" b="b"/>
              <a:pathLst>
                <a:path w="3181985" h="13716000">
                  <a:moveTo>
                    <a:pt x="0" y="0"/>
                  </a:moveTo>
                  <a:lnTo>
                    <a:pt x="3181985" y="0"/>
                  </a:lnTo>
                  <a:lnTo>
                    <a:pt x="3181985" y="13716000"/>
                  </a:lnTo>
                  <a:lnTo>
                    <a:pt x="0" y="13716000"/>
                  </a:lnTo>
                  <a:close/>
                </a:path>
              </a:pathLst>
            </a:custGeom>
            <a:gradFill rotWithShape="1">
              <a:gsLst>
                <a:gs pos="0">
                  <a:srgbClr val="004AAD">
                    <a:alpha val="100000"/>
                  </a:srgbClr>
                </a:gs>
                <a:gs pos="100000">
                  <a:srgbClr val="CB6CE6">
                    <a:alpha val="100000"/>
                  </a:srgbClr>
                </a:gs>
              </a:gsLst>
              <a:lin ang="0"/>
            </a:gradFill>
          </p:spPr>
        </p:sp>
      </p:grpSp>
      <p:grpSp>
        <p:nvGrpSpPr>
          <p:cNvPr id="21" name="Group 21"/>
          <p:cNvGrpSpPr/>
          <p:nvPr/>
        </p:nvGrpSpPr>
        <p:grpSpPr>
          <a:xfrm>
            <a:off x="16998300" y="-1377303"/>
            <a:ext cx="3062454" cy="3062454"/>
            <a:chOff x="0" y="0"/>
            <a:chExt cx="4083272" cy="4083272"/>
          </a:xfrm>
        </p:grpSpPr>
        <p:sp>
          <p:nvSpPr>
            <p:cNvPr id="22" name="Freeform 22"/>
            <p:cNvSpPr/>
            <p:nvPr/>
          </p:nvSpPr>
          <p:spPr>
            <a:xfrm>
              <a:off x="0" y="0"/>
              <a:ext cx="4083304" cy="4083304"/>
            </a:xfrm>
            <a:custGeom>
              <a:avLst/>
              <a:gdLst/>
              <a:ahLst/>
              <a:cxnLst/>
              <a:rect l="l" t="t" r="r" b="b"/>
              <a:pathLst>
                <a:path w="4083304" h="4083304">
                  <a:moveTo>
                    <a:pt x="2041652" y="0"/>
                  </a:moveTo>
                  <a:cubicBezTo>
                    <a:pt x="3169412" y="0"/>
                    <a:pt x="4083304" y="913892"/>
                    <a:pt x="4083304" y="2041652"/>
                  </a:cubicBezTo>
                  <a:cubicBezTo>
                    <a:pt x="4083304" y="3169412"/>
                    <a:pt x="3169412" y="4083304"/>
                    <a:pt x="2041652" y="4083304"/>
                  </a:cubicBezTo>
                  <a:cubicBezTo>
                    <a:pt x="913892" y="4083304"/>
                    <a:pt x="0" y="3169412"/>
                    <a:pt x="0" y="2041652"/>
                  </a:cubicBezTo>
                  <a:cubicBezTo>
                    <a:pt x="0" y="913892"/>
                    <a:pt x="913892" y="0"/>
                    <a:pt x="2041652" y="0"/>
                  </a:cubicBezTo>
                  <a:close/>
                </a:path>
              </a:pathLst>
            </a:custGeom>
            <a:solidFill>
              <a:srgbClr val="A100FF"/>
            </a:solidFill>
          </p:spPr>
        </p:sp>
      </p:grpSp>
      <p:sp>
        <p:nvSpPr>
          <p:cNvPr id="23" name="Freeform 23"/>
          <p:cNvSpPr/>
          <p:nvPr/>
        </p:nvSpPr>
        <p:spPr>
          <a:xfrm>
            <a:off x="16515246" y="-1685151"/>
            <a:ext cx="3062454" cy="3068983"/>
          </a:xfrm>
          <a:custGeom>
            <a:avLst/>
            <a:gdLst/>
            <a:ahLst/>
            <a:cxnLst/>
            <a:rect l="l" t="t" r="r" b="b"/>
            <a:pathLst>
              <a:path w="3062454" h="3068983">
                <a:moveTo>
                  <a:pt x="0" y="0"/>
                </a:moveTo>
                <a:lnTo>
                  <a:pt x="3062454" y="0"/>
                </a:lnTo>
                <a:lnTo>
                  <a:pt x="3062454" y="3068983"/>
                </a:lnTo>
                <a:lnTo>
                  <a:pt x="0" y="3068983"/>
                </a:lnTo>
                <a:lnTo>
                  <a:pt x="0" y="0"/>
                </a:lnTo>
                <a:close/>
              </a:path>
            </a:pathLst>
          </a:custGeom>
          <a:blipFill>
            <a:blip r:embed="rId5">
              <a:extLst>
                <a:ext uri="{96DAC541-7B7A-43D3-8B79-37D633B846F1}">
                  <asvg:svgBlip xmlns:asvg="http://schemas.microsoft.com/office/drawing/2016/SVG/main" r:embed="rId6"/>
                </a:ext>
              </a:extLst>
            </a:blip>
            <a:stretch>
              <a:fillRect r="-224" b="-322"/>
            </a:stretch>
          </a:blipFill>
        </p:spPr>
      </p:sp>
      <p:sp>
        <p:nvSpPr>
          <p:cNvPr id="24" name="Freeform 24"/>
          <p:cNvSpPr/>
          <p:nvPr/>
        </p:nvSpPr>
        <p:spPr>
          <a:xfrm>
            <a:off x="4993659" y="909635"/>
            <a:ext cx="10646427" cy="8453413"/>
          </a:xfrm>
          <a:custGeom>
            <a:avLst/>
            <a:gdLst/>
            <a:ahLst/>
            <a:cxnLst/>
            <a:rect l="l" t="t" r="r" b="b"/>
            <a:pathLst>
              <a:path w="10646427" h="8453413">
                <a:moveTo>
                  <a:pt x="0" y="0"/>
                </a:moveTo>
                <a:lnTo>
                  <a:pt x="10646426" y="0"/>
                </a:lnTo>
                <a:lnTo>
                  <a:pt x="10646426" y="8453412"/>
                </a:lnTo>
                <a:lnTo>
                  <a:pt x="0" y="8453412"/>
                </a:lnTo>
                <a:lnTo>
                  <a:pt x="0" y="0"/>
                </a:lnTo>
                <a:close/>
              </a:path>
            </a:pathLst>
          </a:custGeom>
          <a:blipFill>
            <a:blip r:embed="rId7"/>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2136</Words>
  <Application>Microsoft Office PowerPoint</Application>
  <PresentationFormat>Custom</PresentationFormat>
  <Paragraphs>173</Paragraphs>
  <Slides>13</Slides>
  <Notes>13</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vt:i4>
      </vt:variant>
    </vt:vector>
  </HeadingPairs>
  <TitlesOfParts>
    <vt:vector size="31" baseType="lpstr">
      <vt:lpstr>Abstracted Dream 剣は夢の如し</vt:lpstr>
      <vt:lpstr>Alice Bold</vt:lpstr>
      <vt:lpstr>Alike Bold</vt:lpstr>
      <vt:lpstr>Tex Gyre Termes</vt:lpstr>
      <vt:lpstr>Arimo</vt:lpstr>
      <vt:lpstr>Canva Sans Bold</vt:lpstr>
      <vt:lpstr>Arial</vt:lpstr>
      <vt:lpstr>Alice</vt:lpstr>
      <vt:lpstr>Radley</vt:lpstr>
      <vt:lpstr>Cardo Bold</vt:lpstr>
      <vt:lpstr>Calibri</vt:lpstr>
      <vt:lpstr>Signika Bold</vt:lpstr>
      <vt:lpstr>Inter Bold</vt:lpstr>
      <vt:lpstr>Cardo</vt:lpstr>
      <vt:lpstr>Arimo Bold</vt:lpstr>
      <vt:lpstr>Signika</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Data Analytics template  PPT - Task 3_final.pptx</dc:title>
  <dc:creator>microsoft</dc:creator>
  <cp:lastModifiedBy>Naeem Khan</cp:lastModifiedBy>
  <cp:revision>3</cp:revision>
  <dcterms:created xsi:type="dcterms:W3CDTF">2006-08-16T00:00:00Z</dcterms:created>
  <dcterms:modified xsi:type="dcterms:W3CDTF">2025-03-27T11:25:49Z</dcterms:modified>
  <dc:identifier>DAGawhk-alc</dc:identifier>
</cp:coreProperties>
</file>